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688" r:id="rId2"/>
  </p:sldMasterIdLst>
  <p:notesMasterIdLst>
    <p:notesMasterId r:id="rId18"/>
  </p:notesMasterIdLst>
  <p:handoutMasterIdLst>
    <p:handoutMasterId r:id="rId19"/>
  </p:handoutMasterIdLst>
  <p:sldIdLst>
    <p:sldId id="256" r:id="rId3"/>
    <p:sldId id="298" r:id="rId4"/>
    <p:sldId id="348" r:id="rId5"/>
    <p:sldId id="311" r:id="rId6"/>
    <p:sldId id="332" r:id="rId7"/>
    <p:sldId id="333" r:id="rId8"/>
    <p:sldId id="334" r:id="rId9"/>
    <p:sldId id="356" r:id="rId10"/>
    <p:sldId id="359" r:id="rId11"/>
    <p:sldId id="358" r:id="rId12"/>
    <p:sldId id="346" r:id="rId13"/>
    <p:sldId id="345" r:id="rId14"/>
    <p:sldId id="352" r:id="rId15"/>
    <p:sldId id="331" r:id="rId16"/>
    <p:sldId id="362" r:id="rId17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to, Jennifer" initials="BJ" lastIdx="1" clrIdx="0"/>
  <p:cmAuthor id="1" name="Labbée, Pierre [NC]" initials="LP[" lastIdx="16" clrIdx="1"/>
  <p:cmAuthor id="2" name="Tranchemontagne, Kim [NC]" initials="TK[" lastIdx="5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82AA"/>
    <a:srgbClr val="0000FF"/>
    <a:srgbClr val="73B632"/>
    <a:srgbClr val="C3D941"/>
    <a:srgbClr val="8E2B3F"/>
    <a:srgbClr val="9DB8C1"/>
    <a:srgbClr val="99CCCC"/>
    <a:srgbClr val="9EB8C1"/>
    <a:srgbClr val="CB415F"/>
    <a:srgbClr val="9FB8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79" autoAdjust="0"/>
    <p:restoredTop sz="96005" autoAdjust="0"/>
  </p:normalViewPr>
  <p:slideViewPr>
    <p:cSldViewPr snapToGrid="0" snapToObjects="1">
      <p:cViewPr>
        <p:scale>
          <a:sx n="115" d="100"/>
          <a:sy n="115" d="100"/>
        </p:scale>
        <p:origin x="-129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54" y="76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-2736" y="-96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2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C7D73-025C-48FA-ADAF-94F1864AB703}" type="datetimeFigureOut">
              <a:rPr lang="en-CA" smtClean="0"/>
              <a:t>10/04/2018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81A6E-1D62-45B7-A5A3-95EEFD96402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5908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7C057-61D1-4274-980D-79EC8F7D883B}" type="datetimeFigureOut">
              <a:rPr lang="en-CA" smtClean="0"/>
              <a:t>10/04/2018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F1292-B667-4C8E-8620-5E4FCB2A119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63896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F1292-B667-4C8E-8620-5E4FCB2A119B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34521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F1292-B667-4C8E-8620-5E4FCB2A119B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4106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F1292-B667-4C8E-8620-5E4FCB2A119B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17663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F1292-B667-4C8E-8620-5E4FCB2A119B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9744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F1292-B667-4C8E-8620-5E4FCB2A119B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0540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F1292-B667-4C8E-8620-5E4FCB2A119B}" type="slidenum">
              <a:rPr lang="en-CA" smtClean="0">
                <a:solidFill>
                  <a:prstClr val="black"/>
                </a:solidFill>
              </a:rPr>
              <a:pPr/>
              <a:t>5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21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F1292-B667-4C8E-8620-5E4FCB2A119B}" type="slidenum">
              <a:rPr lang="en-CA" smtClean="0">
                <a:solidFill>
                  <a:prstClr val="black"/>
                </a:solidFill>
              </a:rPr>
              <a:pPr/>
              <a:t>7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2191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A82AA"/>
              </a:buClr>
              <a:buSzTx/>
              <a:buFont typeface="Arial"/>
              <a:buNone/>
              <a:tabLst/>
              <a:defRPr/>
            </a:pPr>
            <a:r>
              <a:rPr lang="en-CA" sz="800" dirty="0" smtClean="0">
                <a:solidFill>
                  <a:prstClr val="black"/>
                </a:solidFill>
                <a:cs typeface="Arial"/>
              </a:rPr>
              <a:t>In 2016-2017, CESP sent </a:t>
            </a:r>
            <a:r>
              <a:rPr lang="en-CA" sz="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381,221 letters to PCGs of CLB-eligible children.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A82AA"/>
              </a:buClr>
              <a:buSzTx/>
              <a:buFont typeface="Arial"/>
              <a:buNone/>
              <a:tabLst/>
              <a:defRPr/>
            </a:pPr>
            <a:r>
              <a:rPr lang="en-CA" sz="800" dirty="0" smtClean="0">
                <a:solidFill>
                  <a:prstClr val="black"/>
                </a:solidFill>
                <a:cs typeface="Arial"/>
              </a:rPr>
              <a:t>In 2017-2018, CESP plans to send approximately 7000,000 letters to the PCGs of CLB-eligible children: </a:t>
            </a:r>
          </a:p>
          <a:p>
            <a:pPr marL="457200" lvl="1" indent="0">
              <a:spcBef>
                <a:spcPct val="20000"/>
              </a:spcBef>
              <a:buClr>
                <a:srgbClr val="7A82AA"/>
              </a:buClr>
              <a:buFont typeface="Arial"/>
              <a:buNone/>
            </a:pPr>
            <a:endParaRPr lang="en-CA" sz="800" dirty="0" smtClean="0">
              <a:solidFill>
                <a:prstClr val="black"/>
              </a:solidFill>
              <a:cs typeface="Arial"/>
            </a:endParaRPr>
          </a:p>
          <a:p>
            <a:pPr marL="457200" lvl="1" indent="0">
              <a:spcBef>
                <a:spcPct val="20000"/>
              </a:spcBef>
              <a:buClr>
                <a:srgbClr val="7A82AA"/>
              </a:buClr>
              <a:buFont typeface="Arial"/>
              <a:buNone/>
            </a:pPr>
            <a:r>
              <a:rPr lang="en-CA" sz="800" dirty="0" smtClean="0">
                <a:solidFill>
                  <a:prstClr val="black"/>
                </a:solidFill>
                <a:cs typeface="Arial"/>
              </a:rPr>
              <a:t>The take-up</a:t>
            </a:r>
            <a:r>
              <a:rPr lang="en-CA" sz="800" baseline="0" dirty="0" smtClean="0">
                <a:solidFill>
                  <a:prstClr val="black"/>
                </a:solidFill>
                <a:cs typeface="Arial"/>
              </a:rPr>
              <a:t> rate for our standard letter is 8.8%.</a:t>
            </a:r>
            <a:endParaRPr lang="en-CA" sz="800" dirty="0" smtClean="0">
              <a:solidFill>
                <a:prstClr val="black"/>
              </a:solidFill>
              <a:cs typeface="Arial"/>
            </a:endParaRPr>
          </a:p>
          <a:p>
            <a:pPr marL="457200" lvl="1" indent="0">
              <a:spcBef>
                <a:spcPct val="20000"/>
              </a:spcBef>
              <a:buClr>
                <a:srgbClr val="7A82AA"/>
              </a:buClr>
              <a:buFont typeface="Arial"/>
              <a:buNone/>
            </a:pPr>
            <a:endParaRPr lang="en-CA" sz="800" dirty="0" smtClean="0">
              <a:solidFill>
                <a:prstClr val="black"/>
              </a:solidFill>
              <a:cs typeface="Arial"/>
            </a:endParaRPr>
          </a:p>
          <a:p>
            <a:pPr marL="457200" lvl="1" indent="0">
              <a:spcBef>
                <a:spcPct val="20000"/>
              </a:spcBef>
              <a:buClr>
                <a:srgbClr val="7A82AA"/>
              </a:buClr>
              <a:buFont typeface="Arial"/>
              <a:buNone/>
            </a:pPr>
            <a:r>
              <a:rPr lang="en-CA" sz="800" dirty="0" smtClean="0">
                <a:solidFill>
                  <a:prstClr val="black"/>
                </a:solidFill>
                <a:cs typeface="Arial"/>
              </a:rPr>
              <a:t>CLB mailings trial with the Privy Council Office Innovation Hub – February 27, 2017 (65,000 letters)</a:t>
            </a:r>
            <a:endParaRPr lang="en-CA" sz="800" i="1" dirty="0" smtClean="0">
              <a:solidFill>
                <a:prstClr val="black"/>
              </a:solidFill>
              <a:cs typeface="Arial"/>
            </a:endParaRPr>
          </a:p>
          <a:p>
            <a:pPr marL="457200" lvl="1" indent="0">
              <a:spcBef>
                <a:spcPct val="20000"/>
              </a:spcBef>
              <a:buClr>
                <a:srgbClr val="7A82AA"/>
              </a:buClr>
              <a:buFont typeface="Arial"/>
              <a:buNone/>
            </a:pPr>
            <a:endParaRPr lang="en-CA" sz="800" dirty="0" smtClean="0">
              <a:solidFill>
                <a:prstClr val="black"/>
              </a:solidFill>
              <a:cs typeface="Arial"/>
            </a:endParaRPr>
          </a:p>
          <a:p>
            <a:pPr marL="457200" lvl="1" indent="0">
              <a:spcBef>
                <a:spcPct val="20000"/>
              </a:spcBef>
              <a:buClr>
                <a:srgbClr val="7A82AA"/>
              </a:buClr>
              <a:buFont typeface="Arial"/>
              <a:buNone/>
            </a:pPr>
            <a:r>
              <a:rPr lang="en-CA" sz="800" dirty="0" smtClean="0">
                <a:solidFill>
                  <a:prstClr val="black"/>
                </a:solidFill>
                <a:cs typeface="Arial"/>
              </a:rPr>
              <a:t>Joint-mailing with BC to notify of BC Training and Education Savings Grant (BCTESG) eligibility – March 16, 2017 (65,949 letters)</a:t>
            </a:r>
          </a:p>
          <a:p>
            <a:pPr marL="457200" lvl="1" indent="0">
              <a:spcBef>
                <a:spcPct val="20000"/>
              </a:spcBef>
              <a:buClr>
                <a:srgbClr val="7A82AA"/>
              </a:buClr>
              <a:buFont typeface="Arial"/>
              <a:buNone/>
            </a:pPr>
            <a:endParaRPr lang="en-CA" sz="800" dirty="0" smtClean="0">
              <a:solidFill>
                <a:prstClr val="black"/>
              </a:solidFill>
              <a:cs typeface="Arial"/>
            </a:endParaRPr>
          </a:p>
          <a:p>
            <a:pPr marL="457200" lvl="1" indent="0">
              <a:spcBef>
                <a:spcPct val="20000"/>
              </a:spcBef>
              <a:buClr>
                <a:srgbClr val="7A82AA"/>
              </a:buClr>
              <a:buFont typeface="Arial"/>
              <a:buNone/>
            </a:pPr>
            <a:r>
              <a:rPr lang="en-CA" sz="800" dirty="0" smtClean="0">
                <a:solidFill>
                  <a:prstClr val="black"/>
                </a:solidFill>
                <a:cs typeface="Arial"/>
              </a:rPr>
              <a:t>Education Savings Week  (November 19-25, 2017) - Mailings designed to drive individuals to CLB sign-up events in their neighbourhoods during.</a:t>
            </a:r>
            <a:r>
              <a:rPr lang="en-CA" sz="800" baseline="0" dirty="0" smtClean="0">
                <a:solidFill>
                  <a:prstClr val="black"/>
                </a:solidFill>
                <a:cs typeface="Arial"/>
              </a:rPr>
              <a:t> See slide.</a:t>
            </a:r>
            <a:endParaRPr lang="en-CA" sz="800" dirty="0" smtClean="0">
              <a:solidFill>
                <a:prstClr val="black"/>
              </a:solidFill>
              <a:cs typeface="Arial"/>
            </a:endParaRPr>
          </a:p>
          <a:p>
            <a:pPr marL="457200" lvl="1" indent="0">
              <a:spcBef>
                <a:spcPct val="20000"/>
              </a:spcBef>
              <a:buClr>
                <a:srgbClr val="7A82AA"/>
              </a:buClr>
              <a:buFont typeface="Arial"/>
              <a:buNone/>
            </a:pPr>
            <a:endParaRPr lang="en-CA" sz="800" dirty="0" smtClean="0">
              <a:solidFill>
                <a:prstClr val="black"/>
              </a:solidFill>
              <a:cs typeface="Arial"/>
            </a:endParaRPr>
          </a:p>
          <a:p>
            <a:pPr marL="457200" lvl="1" indent="0">
              <a:spcBef>
                <a:spcPct val="20000"/>
              </a:spcBef>
              <a:buClr>
                <a:srgbClr val="7A82AA"/>
              </a:buClr>
              <a:buFont typeface="Arial"/>
              <a:buNone/>
            </a:pPr>
            <a:r>
              <a:rPr lang="en-CA" sz="800" dirty="0" smtClean="0">
                <a:solidFill>
                  <a:prstClr val="black"/>
                </a:solidFill>
                <a:cs typeface="Arial"/>
              </a:rPr>
              <a:t>Mailing to PCGs of thirteen year olds about to enter high school (October, 2017) – first time conducting </a:t>
            </a:r>
            <a:r>
              <a:rPr lang="en-CA" sz="800" dirty="0" err="1" smtClean="0">
                <a:solidFill>
                  <a:prstClr val="black"/>
                </a:solidFill>
                <a:cs typeface="Arial"/>
              </a:rPr>
              <a:t>targetted</a:t>
            </a:r>
            <a:r>
              <a:rPr lang="en-CA" sz="800" dirty="0" smtClean="0">
                <a:solidFill>
                  <a:prstClr val="black"/>
                </a:solidFill>
                <a:cs typeface="Arial"/>
              </a:rPr>
              <a:t> mailings</a:t>
            </a:r>
            <a:r>
              <a:rPr lang="en-CA" sz="800" baseline="0" dirty="0" smtClean="0">
                <a:solidFill>
                  <a:prstClr val="black"/>
                </a:solidFill>
                <a:cs typeface="Arial"/>
              </a:rPr>
              <a:t> to older children. Results will be available in April 2018.</a:t>
            </a:r>
            <a:endParaRPr lang="en-CA" sz="800" dirty="0" smtClean="0">
              <a:solidFill>
                <a:prstClr val="black"/>
              </a:solidFill>
              <a:cs typeface="Arial"/>
            </a:endParaRPr>
          </a:p>
          <a:p>
            <a:endParaRPr lang="en-CA" sz="800" dirty="0" smtClean="0"/>
          </a:p>
          <a:p>
            <a:r>
              <a:rPr lang="en-CA" sz="800" dirty="0" smtClean="0"/>
              <a:t>Other</a:t>
            </a:r>
            <a:r>
              <a:rPr lang="en-CA" sz="800" baseline="0" dirty="0" smtClean="0"/>
              <a:t> planned mailings:</a:t>
            </a:r>
          </a:p>
          <a:p>
            <a:pPr marL="171450" indent="-171450">
              <a:buFontTx/>
              <a:buChar char="-"/>
            </a:pPr>
            <a:r>
              <a:rPr lang="en-CA" sz="800" baseline="0" dirty="0" smtClean="0"/>
              <a:t>PCGs of children about to enter kindergarten </a:t>
            </a:r>
          </a:p>
          <a:p>
            <a:pPr marL="171450" indent="-171450">
              <a:buFontTx/>
              <a:buChar char="-"/>
            </a:pPr>
            <a:endParaRPr lang="en-CA" sz="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F1292-B667-4C8E-8620-5E4FCB2A119B}" type="slidenum">
              <a:rPr lang="en-CA" smtClean="0">
                <a:solidFill>
                  <a:prstClr val="black"/>
                </a:solidFill>
              </a:rPr>
              <a:pPr/>
              <a:t>9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309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800" dirty="0" smtClean="0">
                <a:solidFill>
                  <a:prstClr val="black"/>
                </a:solidFill>
              </a:rPr>
              <a:t>CESP is increasingly</a:t>
            </a:r>
            <a:r>
              <a:rPr lang="en-CA" sz="800" baseline="0" dirty="0" smtClean="0">
                <a:solidFill>
                  <a:prstClr val="black"/>
                </a:solidFill>
              </a:rPr>
              <a:t> seeking to leverage the knowledge and experience of community based organizations and seeks to support them in their efforts to increase take-up of CLB.</a:t>
            </a:r>
            <a:endParaRPr lang="en-CA" sz="800" dirty="0" smtClean="0">
              <a:solidFill>
                <a:prstClr val="black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800" dirty="0" smtClean="0">
              <a:solidFill>
                <a:prstClr val="black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800" dirty="0" smtClean="0">
                <a:solidFill>
                  <a:prstClr val="black"/>
                </a:solidFill>
              </a:rPr>
              <a:t>The Champions' Network promotes information-sharing on issues of mutual interest and the planning of, and reporting on, collaborative activities and initiatives, such as Education Savings Week (ESW).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800" dirty="0" smtClean="0">
                <a:solidFill>
                  <a:prstClr val="black"/>
                </a:solidFill>
              </a:rPr>
              <a:t>Participation to the CLB Network is open to any organization or individual who shares the objectives of the group.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sz="800" dirty="0" smtClean="0">
              <a:solidFill>
                <a:prstClr val="black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800" dirty="0" smtClean="0">
                <a:solidFill>
                  <a:prstClr val="black"/>
                </a:solidFill>
              </a:rPr>
              <a:t>They meet on a quarterly basis, primarily through teleconference.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800" dirty="0" smtClean="0">
                <a:solidFill>
                  <a:prstClr val="black"/>
                </a:solidFill>
              </a:rPr>
              <a:t>There is also an annual face-to-face meeting to discuss opportunities, challenges, tools</a:t>
            </a:r>
            <a:r>
              <a:rPr lang="en-CA" sz="800" baseline="0" dirty="0" smtClean="0">
                <a:solidFill>
                  <a:prstClr val="black"/>
                </a:solidFill>
              </a:rPr>
              <a:t> and strategies </a:t>
            </a:r>
            <a:r>
              <a:rPr lang="en-CA" sz="800" dirty="0" smtClean="0">
                <a:solidFill>
                  <a:prstClr val="black"/>
                </a:solidFill>
              </a:rPr>
              <a:t>in promoting the CLB in local communities.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800" dirty="0" smtClean="0">
                <a:solidFill>
                  <a:prstClr val="black"/>
                </a:solidFill>
              </a:rPr>
              <a:t>The next face-to-face meeting is scheduled for February 2018.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F1292-B667-4C8E-8620-5E4FCB2A119B}" type="slidenum">
              <a:rPr lang="en-CA" smtClean="0">
                <a:solidFill>
                  <a:prstClr val="black"/>
                </a:solidFill>
              </a:rPr>
              <a:pPr/>
              <a:t>10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3856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F1292-B667-4C8E-8620-5E4FCB2A119B}" type="slidenum">
              <a:rPr lang="en-CA" smtClean="0">
                <a:solidFill>
                  <a:prstClr val="black"/>
                </a:solidFill>
              </a:rPr>
              <a:pPr/>
              <a:t>11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6546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F1292-B667-4C8E-8620-5E4FCB2A119B}" type="slidenum">
              <a:rPr lang="en-CA" smtClean="0">
                <a:solidFill>
                  <a:prstClr val="black"/>
                </a:solidFill>
              </a:rPr>
              <a:pPr/>
              <a:t>12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554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D5355-65D7-0D4C-B310-E31A1CB888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B6B-7FFE-FA46-BED3-3156738708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48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 b="0" i="1">
                <a:latin typeface="Verdana"/>
                <a:cs typeface="Verdana"/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Lorem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ipsum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B6B-7FFE-FA46-BED3-3156738708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480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788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D5355-65D7-0D4C-B310-E31A1CB8889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B6B-7FFE-FA46-BED3-3156738708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9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 b="0" i="1">
                <a:latin typeface="Verdana"/>
                <a:cs typeface="Verdana"/>
              </a:defRPr>
            </a:lvl1pPr>
          </a:lstStyle>
          <a:p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Lorem</a:t>
            </a:r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</a:rPr>
              <a:t>ipsum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E2B6B-7FFE-FA46-BED3-3156738708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617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79642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E7DB6-28F2-6B4F-B157-E07B60B8B1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E2B6B-7FFE-FA46-BED3-3156738708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170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E7DB6-28F2-6B4F-B157-E07B60B8B1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4/10/2018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E2B6B-7FFE-FA46-BED3-3156738708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316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6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notesSlide" Target="../notesSlides/notesSlide10.xml"/><Relationship Id="rId7" Type="http://schemas.openxmlformats.org/officeDocument/2006/relationships/hyperlink" Target="https://www.youtube.com/watch?v=scp9z02-kD8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4.png"/><Relationship Id="rId5" Type="http://schemas.openxmlformats.org/officeDocument/2006/relationships/image" Target="../media/image43.emf"/><Relationship Id="rId10" Type="http://schemas.openxmlformats.org/officeDocument/2006/relationships/image" Target="../media/image5.png"/><Relationship Id="rId4" Type="http://schemas.openxmlformats.org/officeDocument/2006/relationships/oleObject" Target="../embeddings/oleObject1.bin"/><Relationship Id="rId9" Type="http://schemas.openxmlformats.org/officeDocument/2006/relationships/hyperlink" Target="https://www.youtube.com/watch?v=Y8zM3FvXOow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www.esdc.gc.ca/en/education_savings/index.page?&amp;_ga=1.5644020.633851525.1473437838" TargetMode="External"/><Relationship Id="rId7" Type="http://schemas.openxmlformats.org/officeDocument/2006/relationships/hyperlink" Target="https://gccollab.ca/groups/profile/95754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anada.ca/education-savings" TargetMode="External"/><Relationship Id="rId5" Type="http://schemas.openxmlformats.org/officeDocument/2006/relationships/image" Target="../media/image47.png"/><Relationship Id="rId4" Type="http://schemas.openxmlformats.org/officeDocument/2006/relationships/image" Target="../media/image46.tmp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://www.canada.ca/education-savings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CESP-PCEE-OUTREACH-SENSIBILISATION@hrsdc-rhdcc.gc.ca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435630" y="1496291"/>
            <a:ext cx="6335998" cy="109727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CA" sz="1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Canada Education Savings Program</a:t>
            </a:r>
          </a:p>
          <a:p>
            <a:pPr defTabSz="914400">
              <a:defRPr/>
            </a:pPr>
            <a:endParaRPr lang="en-CA" sz="6400" dirty="0" smtClean="0"/>
          </a:p>
          <a:p>
            <a:pPr marL="0" indent="0" algn="r" defTabSz="914400">
              <a:buNone/>
              <a:defRPr/>
            </a:pPr>
            <a:endParaRPr lang="en-CA" sz="6400" dirty="0" smtClean="0"/>
          </a:p>
          <a:p>
            <a:pPr marL="0" indent="0" algn="r" defTabSz="914400">
              <a:buNone/>
              <a:defRPr/>
            </a:pPr>
            <a:endParaRPr lang="en-CA" sz="6400" dirty="0"/>
          </a:p>
          <a:p>
            <a:pPr marL="0" indent="0" algn="r" defTabSz="914400">
              <a:buNone/>
              <a:defRPr/>
            </a:pPr>
            <a:endParaRPr lang="en-CA" sz="6400" dirty="0" smtClean="0"/>
          </a:p>
          <a:p>
            <a:pPr marL="0" indent="0" algn="r" defTabSz="914400">
              <a:buNone/>
              <a:defRPr/>
            </a:pPr>
            <a:endParaRPr lang="en-CA" sz="6400" dirty="0"/>
          </a:p>
          <a:p>
            <a:pPr marL="0" indent="0" algn="r" defTabSz="914400">
              <a:buNone/>
              <a:defRPr/>
            </a:pPr>
            <a:endParaRPr lang="en-CA" sz="6400" dirty="0" smtClean="0"/>
          </a:p>
          <a:p>
            <a:pPr marL="0" indent="0" algn="r" defTabSz="914400">
              <a:buNone/>
              <a:defRPr/>
            </a:pPr>
            <a:r>
              <a:rPr lang="en-CA" sz="6400" dirty="0" smtClean="0"/>
              <a:t> </a:t>
            </a:r>
            <a:endParaRPr lang="en-CA" sz="6400" dirty="0"/>
          </a:p>
          <a:p>
            <a:pPr algn="l"/>
            <a:endParaRPr lang="en-CA" sz="1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endParaRPr lang="en-C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66942" y="3838793"/>
            <a:ext cx="38046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>
              <a:defRPr/>
            </a:pPr>
            <a:endParaRPr lang="en-CA" kern="0" dirty="0" smtClean="0">
              <a:solidFill>
                <a:srgbClr val="4F81B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defTabSz="914400">
              <a:defRPr/>
            </a:pPr>
            <a:r>
              <a:rPr lang="en-CA" sz="2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April </a:t>
            </a:r>
            <a:r>
              <a:rPr lang="en-CA" sz="2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</a:t>
            </a:r>
            <a:endParaRPr lang="en-CA" sz="24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518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369888" y="615142"/>
            <a:ext cx="8306309" cy="931083"/>
          </a:xfrm>
        </p:spPr>
        <p:txBody>
          <a:bodyPr>
            <a:noAutofit/>
          </a:bodyPr>
          <a:lstStyle/>
          <a:p>
            <a:pPr algn="ctr"/>
            <a:r>
              <a:rPr lang="en-CA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CLB Champions’ Network</a:t>
            </a:r>
            <a:endParaRPr lang="en-CA" sz="29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4233" y="1547252"/>
            <a:ext cx="8643723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7A82AA"/>
              </a:buClr>
              <a:buFont typeface="Wingdings" panose="05000000000000000000" pitchFamily="2" charset="2"/>
              <a:buChar char="§"/>
            </a:pPr>
            <a:r>
              <a:rPr lang="en-CA" sz="1700" dirty="0">
                <a:cs typeface="Arial"/>
              </a:rPr>
              <a:t>The CLB Champions’ Network is a network of non-governmental organizations, community services providers, financial institutions, philanthropic organizations, and all levels of government working </a:t>
            </a:r>
            <a:r>
              <a:rPr lang="en-CA" sz="1700" dirty="0" smtClean="0">
                <a:cs typeface="Arial"/>
              </a:rPr>
              <a:t>to raise </a:t>
            </a:r>
            <a:r>
              <a:rPr lang="en-CA" sz="1700" dirty="0">
                <a:cs typeface="Arial"/>
              </a:rPr>
              <a:t>awareness, understanding, and take-up of the CLB among low-income households</a:t>
            </a:r>
            <a:r>
              <a:rPr lang="en-CA" sz="1700" dirty="0" smtClean="0">
                <a:cs typeface="Arial"/>
              </a:rPr>
              <a:t>.</a:t>
            </a:r>
            <a:r>
              <a:rPr lang="en-US" sz="1700" dirty="0"/>
              <a:t> </a:t>
            </a:r>
            <a:endParaRPr lang="en-US" sz="1700" dirty="0" smtClean="0"/>
          </a:p>
          <a:p>
            <a:pPr marL="285750" indent="-285750">
              <a:spcAft>
                <a:spcPts val="1200"/>
              </a:spcAft>
              <a:buClr>
                <a:srgbClr val="7A82AA"/>
              </a:buClr>
              <a:buFont typeface="Wingdings" panose="05000000000000000000" pitchFamily="2" charset="2"/>
              <a:buChar char="§"/>
            </a:pPr>
            <a:r>
              <a:rPr lang="en-US" sz="1700" dirty="0" smtClean="0">
                <a:cs typeface="Arial"/>
              </a:rPr>
              <a:t>The following is just a sample of the members of the CLB Champions’ Network:</a:t>
            </a:r>
            <a:endParaRPr lang="en-CA" sz="1700" dirty="0">
              <a:cs typeface="Arial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01" y="3321050"/>
            <a:ext cx="1090452" cy="282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67" y="3753055"/>
            <a:ext cx="1281694" cy="486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164" y="3330503"/>
            <a:ext cx="1372017" cy="328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1740" y="3750208"/>
            <a:ext cx="468916" cy="406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22" y="4238774"/>
            <a:ext cx="1142581" cy="37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891" y="3747257"/>
            <a:ext cx="1167623" cy="3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164" y="4143262"/>
            <a:ext cx="1067426" cy="263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000" y="3321050"/>
            <a:ext cx="913709" cy="43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9" t="33106" r="13907" b="29284"/>
          <a:stretch/>
        </p:blipFill>
        <p:spPr bwMode="auto">
          <a:xfrm>
            <a:off x="3252249" y="3667835"/>
            <a:ext cx="1419806" cy="502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279" y="3533187"/>
            <a:ext cx="746764" cy="741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147" y="3219318"/>
            <a:ext cx="660101" cy="41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000" y="4089292"/>
            <a:ext cx="1120869" cy="371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142" y="4261280"/>
            <a:ext cx="536111" cy="53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893" y="3305011"/>
            <a:ext cx="730057" cy="44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163" y="4578492"/>
            <a:ext cx="1010107" cy="38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6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8" t="22750" r="12630" b="23897"/>
          <a:stretch/>
        </p:blipFill>
        <p:spPr bwMode="auto">
          <a:xfrm>
            <a:off x="4745881" y="3857180"/>
            <a:ext cx="942064" cy="43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8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950" y="4151366"/>
            <a:ext cx="1129176" cy="338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405" y="4558993"/>
            <a:ext cx="1037028" cy="39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2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13" y="3308218"/>
            <a:ext cx="1050980" cy="33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3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459" y="4536521"/>
            <a:ext cx="462288" cy="4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4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5" b="19981"/>
          <a:stretch/>
        </p:blipFill>
        <p:spPr bwMode="auto">
          <a:xfrm>
            <a:off x="6944455" y="3132773"/>
            <a:ext cx="707726" cy="525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5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387" y="3779935"/>
            <a:ext cx="1011862" cy="30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6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887" y="4613489"/>
            <a:ext cx="573662" cy="41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7"/>
          <p:cNvPicPr>
            <a:picLocks noChangeAspect="1" noChangeArrowheads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2" r="68861" b="13484"/>
          <a:stretch/>
        </p:blipFill>
        <p:spPr bwMode="auto">
          <a:xfrm>
            <a:off x="7820611" y="3869756"/>
            <a:ext cx="472214" cy="58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8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609" y="4114365"/>
            <a:ext cx="933846" cy="462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9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407" y="4578492"/>
            <a:ext cx="893653" cy="499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62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857" y="4551404"/>
            <a:ext cx="1034839" cy="501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63"/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31" b="17129"/>
          <a:stretch/>
        </p:blipFill>
        <p:spPr bwMode="auto">
          <a:xfrm>
            <a:off x="266933" y="4693324"/>
            <a:ext cx="1553242" cy="359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544" y="3229885"/>
            <a:ext cx="416348" cy="421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9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99847">
            <a:off x="701558" y="-110530"/>
            <a:ext cx="1187247" cy="2054615"/>
          </a:xfrm>
          <a:prstGeom prst="rect">
            <a:avLst/>
          </a:prstGeom>
        </p:spPr>
      </p:pic>
      <p:pic>
        <p:nvPicPr>
          <p:cNvPr id="36" name="Picture 7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888" y="210838"/>
            <a:ext cx="2248818" cy="153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4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473825"/>
            <a:ext cx="7690658" cy="781397"/>
          </a:xfrm>
        </p:spPr>
        <p:txBody>
          <a:bodyPr>
            <a:noAutofit/>
          </a:bodyPr>
          <a:lstStyle/>
          <a:p>
            <a:pPr algn="ctr"/>
            <a:r>
              <a:rPr lang="en-CA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Education Savings Week</a:t>
            </a:r>
            <a:r>
              <a:rPr lang="en-C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C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en-CA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290945" y="1346662"/>
            <a:ext cx="5793971" cy="4542963"/>
          </a:xfrm>
        </p:spPr>
        <p:txBody>
          <a:bodyPr>
            <a:normAutofit/>
          </a:bodyPr>
          <a:lstStyle/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7A82AA"/>
              </a:buClr>
              <a:buFont typeface="Wingdings" panose="05000000000000000000" pitchFamily="2" charset="2"/>
              <a:buChar char="§"/>
            </a:pPr>
            <a:r>
              <a:rPr lang="en-CA" sz="1700" dirty="0">
                <a:solidFill>
                  <a:prstClr val="black"/>
                </a:solidFill>
              </a:rPr>
              <a:t>A community-led initiative during which various communication activities and events are undertaken with an aim to increase awareness and understanding   of the benefits of saving early for a child’s post-secondary education using RESPs</a:t>
            </a:r>
            <a:r>
              <a:rPr lang="en-US" sz="1700" dirty="0">
                <a:solidFill>
                  <a:prstClr val="black"/>
                </a:solidFill>
              </a:rPr>
              <a:t>, particularly for children from low- and middle-income families. </a:t>
            </a:r>
          </a:p>
          <a:p>
            <a:pPr marL="285750" indent="-28575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7A82AA"/>
              </a:buClr>
              <a:buFont typeface="Wingdings" panose="05000000000000000000" pitchFamily="2" charset="2"/>
              <a:buChar char="§"/>
            </a:pPr>
            <a:r>
              <a:rPr lang="en-CA" sz="1700" dirty="0">
                <a:solidFill>
                  <a:prstClr val="black"/>
                </a:solidFill>
              </a:rPr>
              <a:t>Education Savings Week coincides with: </a:t>
            </a:r>
          </a:p>
          <a:p>
            <a:pPr marL="685800" lvl="2" indent="-28575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7A82AA"/>
              </a:buClr>
              <a:buFont typeface="Arial" panose="020B0604020202020204" pitchFamily="34" charset="0"/>
              <a:buChar char="•"/>
            </a:pPr>
            <a:r>
              <a:rPr lang="en-CA" sz="1700" dirty="0">
                <a:solidFill>
                  <a:prstClr val="black"/>
                </a:solidFill>
              </a:rPr>
              <a:t>Financial Literacy Month (November); </a:t>
            </a:r>
          </a:p>
          <a:p>
            <a:pPr marL="685800" lvl="2" indent="-28575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7A82AA"/>
              </a:buClr>
              <a:buFont typeface="Arial" panose="020B0604020202020204" pitchFamily="34" charset="0"/>
              <a:buChar char="•"/>
            </a:pPr>
            <a:r>
              <a:rPr lang="en-CA" sz="1700" dirty="0">
                <a:solidFill>
                  <a:prstClr val="black"/>
                </a:solidFill>
              </a:rPr>
              <a:t>National Child Day (November 20th); and </a:t>
            </a:r>
          </a:p>
          <a:p>
            <a:pPr marL="685800" lvl="2" indent="-28575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7A82AA"/>
              </a:buClr>
              <a:buFont typeface="Arial" panose="020B0604020202020204" pitchFamily="34" charset="0"/>
              <a:buChar char="•"/>
            </a:pPr>
            <a:r>
              <a:rPr lang="en-CA" sz="1700" dirty="0">
                <a:solidFill>
                  <a:prstClr val="black"/>
                </a:solidFill>
              </a:rPr>
              <a:t>Financial Planning Week          </a:t>
            </a:r>
            <a:endParaRPr lang="en-US" sz="1700" dirty="0">
              <a:solidFill>
                <a:prstClr val="black"/>
              </a:solidFill>
            </a:endParaRPr>
          </a:p>
          <a:p>
            <a:pPr marL="285750" lvl="2" indent="-28575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7A82AA"/>
              </a:buClr>
              <a:buFont typeface="Wingdings" panose="05000000000000000000" pitchFamily="2" charset="2"/>
              <a:buChar char="§"/>
            </a:pPr>
            <a:r>
              <a:rPr lang="en-CA" sz="1700" dirty="0">
                <a:solidFill>
                  <a:prstClr val="black"/>
                </a:solidFill>
              </a:rPr>
              <a:t>In 2017, 55 CLB sign-up events were organized by nine CBOs. Events were held across Canada, from St. John’s to Nanaimo, which attracted about 3,400 individuals. </a:t>
            </a:r>
            <a:endParaRPr lang="en-CA" sz="1700" dirty="0" smtClean="0">
              <a:solidFill>
                <a:prstClr val="black"/>
              </a:solidFill>
            </a:endParaRPr>
          </a:p>
          <a:p>
            <a:pPr marL="742950" lvl="3" indent="-28575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7A82AA"/>
              </a:buClr>
              <a:buFont typeface="Arial" panose="020B0604020202020204" pitchFamily="34" charset="0"/>
              <a:buChar char="•"/>
            </a:pPr>
            <a:r>
              <a:rPr lang="en-CA" sz="1700" dirty="0" smtClean="0">
                <a:solidFill>
                  <a:prstClr val="black"/>
                </a:solidFill>
              </a:rPr>
              <a:t>Almost </a:t>
            </a:r>
            <a:r>
              <a:rPr lang="en-CA" sz="1700" dirty="0">
                <a:solidFill>
                  <a:prstClr val="black"/>
                </a:solidFill>
              </a:rPr>
              <a:t>2,000 RESPs were opened so that the CLB could be requested. 130 SINs were issued by Service Canada. </a:t>
            </a:r>
          </a:p>
          <a:p>
            <a:pPr marL="285750" lvl="2" indent="-28575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Clr>
                <a:srgbClr val="7A82AA"/>
              </a:buClr>
              <a:buFont typeface="Wingdings" panose="05000000000000000000" pitchFamily="2" charset="2"/>
              <a:buChar char="§"/>
            </a:pPr>
            <a:r>
              <a:rPr lang="en-CA" sz="1700" dirty="0">
                <a:solidFill>
                  <a:prstClr val="black"/>
                </a:solidFill>
              </a:rPr>
              <a:t>In support of these events, ESDC mailed over 150,000 letters to PCGs of CLB eligible children. </a:t>
            </a:r>
          </a:p>
          <a:p>
            <a:pPr marL="0" indent="-285750">
              <a:buClr>
                <a:srgbClr val="7A82AA"/>
              </a:buClr>
              <a:buNone/>
            </a:pPr>
            <a:endParaRPr lang="en-CA" sz="17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en-CA" sz="16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3703">
            <a:off x="6465611" y="1559976"/>
            <a:ext cx="2357201" cy="41734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99847">
            <a:off x="635057" y="-143780"/>
            <a:ext cx="1187247" cy="20546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95" y="0"/>
            <a:ext cx="2248818" cy="153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06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685796" y="556953"/>
            <a:ext cx="7543804" cy="808297"/>
          </a:xfrm>
        </p:spPr>
        <p:txBody>
          <a:bodyPr>
            <a:normAutofit/>
          </a:bodyPr>
          <a:lstStyle/>
          <a:p>
            <a:pPr algn="ctr"/>
            <a:r>
              <a:rPr lang="en-CA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Help Spread the Word</a:t>
            </a:r>
            <a:endParaRPr lang="en-CA" sz="29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796" y="1647828"/>
            <a:ext cx="77438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endParaRPr lang="en-US" altLang="en-US" sz="2400" dirty="0" smtClean="0">
              <a:solidFill>
                <a:prstClr val="black"/>
              </a:solidFill>
            </a:endParaRPr>
          </a:p>
          <a:p>
            <a:pPr>
              <a:buFont typeface="Wingdings" pitchFamily="2" charset="2"/>
              <a:buNone/>
            </a:pPr>
            <a:endParaRPr lang="en-CA" altLang="en-US" sz="2400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9135" y="1631550"/>
            <a:ext cx="8337665" cy="296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7A82AA"/>
              </a:buClr>
              <a:buFont typeface="Wingdings" panose="05000000000000000000" pitchFamily="2" charset="2"/>
              <a:buChar char="§"/>
            </a:pPr>
            <a:r>
              <a:rPr lang="en-US" altLang="en-US" sz="1700" dirty="0" smtClean="0">
                <a:solidFill>
                  <a:prstClr val="black"/>
                </a:solidFill>
              </a:rPr>
              <a:t>There are a variety of ways in which you can help increase the awareness of the benefits of saving early for a child’s post-secondary education using RESPs; and Employment and Social Development Canada can help.</a:t>
            </a:r>
          </a:p>
          <a:p>
            <a:pPr marL="742950" lvl="1" indent="-285750">
              <a:buClr>
                <a:srgbClr val="7A82AA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altLang="en-US" sz="1700" b="1" dirty="0" smtClean="0">
                <a:solidFill>
                  <a:prstClr val="black"/>
                </a:solidFill>
              </a:rPr>
              <a:t>Plan an information session for members of your organization</a:t>
            </a:r>
          </a:p>
          <a:p>
            <a:pPr marL="742950" lvl="1" indent="-285750">
              <a:buClr>
                <a:srgbClr val="7A82AA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altLang="en-US" sz="1700" b="1" dirty="0" smtClean="0">
                <a:solidFill>
                  <a:prstClr val="black"/>
                </a:solidFill>
              </a:rPr>
              <a:t>Host a Canada Learning Bond sign-up event </a:t>
            </a:r>
          </a:p>
          <a:p>
            <a:pPr marL="742950" lvl="1" indent="-285750">
              <a:buClr>
                <a:srgbClr val="7A82AA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altLang="en-US" sz="1700" b="1" dirty="0" smtClean="0">
                <a:solidFill>
                  <a:prstClr val="black"/>
                </a:solidFill>
              </a:rPr>
              <a:t>Participate in Education Savings Week </a:t>
            </a:r>
          </a:p>
          <a:p>
            <a:pPr marL="742950" lvl="1" indent="-285750">
              <a:buClr>
                <a:srgbClr val="7A82AA"/>
              </a:buClr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en-US" altLang="en-US" sz="1700" b="1" dirty="0" smtClean="0">
                <a:solidFill>
                  <a:prstClr val="black"/>
                </a:solidFill>
              </a:rPr>
              <a:t>Share information with your networks</a:t>
            </a:r>
          </a:p>
          <a:p>
            <a:pPr marL="342900" indent="-342900">
              <a:buClr>
                <a:srgbClr val="7A82AA"/>
              </a:buClr>
              <a:buFont typeface="Arial" panose="020B0604020202020204" pitchFamily="34" charset="0"/>
              <a:buChar char="•"/>
            </a:pPr>
            <a:endParaRPr lang="en-US" altLang="en-US" sz="2400" dirty="0" smtClean="0">
              <a:solidFill>
                <a:prstClr val="black"/>
              </a:solidFill>
            </a:endParaRPr>
          </a:p>
          <a:p>
            <a:pPr>
              <a:lnSpc>
                <a:spcPct val="80000"/>
              </a:lnSpc>
            </a:pPr>
            <a:endParaRPr lang="en-US" altLang="en-US" sz="2400" dirty="0" smtClean="0">
              <a:solidFill>
                <a:prstClr val="black"/>
              </a:solidFill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solidFill>
                <a:prstClr val="black"/>
              </a:solidFill>
            </a:endParaRPr>
          </a:p>
        </p:txBody>
      </p:sp>
      <p:pic>
        <p:nvPicPr>
          <p:cNvPr id="13314" name="Picture 2" descr="C:\Users\jennifer.barbato\AppData\Local\Microsoft\Windows\Temporary Internet Files\Content.IE5\SVXVQNT1\online-customers-share-informatio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053" y="3310758"/>
            <a:ext cx="2696312" cy="243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323" y="3603295"/>
            <a:ext cx="3508248" cy="2712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888" y="210838"/>
            <a:ext cx="2248818" cy="153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8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65018" y="332509"/>
            <a:ext cx="7838902" cy="989215"/>
          </a:xfrm>
        </p:spPr>
        <p:txBody>
          <a:bodyPr>
            <a:normAutofit/>
          </a:bodyPr>
          <a:lstStyle/>
          <a:p>
            <a:pPr algn="ctr"/>
            <a:r>
              <a:rPr lang="en-C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Tools, Resources and Information Products</a:t>
            </a:r>
            <a:endParaRPr lang="en-CA" sz="3200" dirty="0">
              <a:latin typeface="+mn-lt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113329"/>
              </p:ext>
            </p:extLst>
          </p:nvPr>
        </p:nvGraphicFramePr>
        <p:xfrm>
          <a:off x="6316394" y="1580176"/>
          <a:ext cx="2557220" cy="42126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Acrobat Document" r:id="rId4" imgW="5829261" imgH="9601200" progId="AcroExch.Document.2015">
                  <p:embed/>
                </p:oleObj>
              </mc:Choice>
              <mc:Fallback>
                <p:oleObj name="Acrobat Document" r:id="rId4" imgW="5829261" imgH="9601200" progId="AcroExch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16394" y="1580176"/>
                        <a:ext cx="2557220" cy="42126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65760" y="1584070"/>
            <a:ext cx="575368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7A82AA"/>
              </a:buClr>
              <a:buFont typeface="Wingdings" panose="05000000000000000000" pitchFamily="2" charset="2"/>
              <a:buChar char="§"/>
            </a:pPr>
            <a:r>
              <a:rPr lang="en-CA" sz="1600" dirty="0" smtClean="0"/>
              <a:t>Promotional products, such as this Infographic, can be distributed at events, shared with your online social network or displayed at your local library. </a:t>
            </a:r>
          </a:p>
          <a:p>
            <a:pPr>
              <a:buClr>
                <a:srgbClr val="7A82AA"/>
              </a:buClr>
            </a:pPr>
            <a:endParaRPr lang="en-CA" sz="1600" dirty="0"/>
          </a:p>
          <a:p>
            <a:pPr marL="342900" indent="-342900">
              <a:buClr>
                <a:srgbClr val="7A82AA"/>
              </a:buClr>
              <a:buFont typeface="Wingdings" panose="05000000000000000000" pitchFamily="2" charset="2"/>
              <a:buChar char="§"/>
            </a:pPr>
            <a:r>
              <a:rPr lang="en-CA" sz="1600" dirty="0" smtClean="0"/>
              <a:t>Additional tools and resources to help you promote the Canada Learning Bond and the Canada Education Savings Grant can be obtained by contacting the Canada Education Savings Program Outreach Team.</a:t>
            </a:r>
            <a:endParaRPr lang="en-CA" sz="1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22" y="3769284"/>
            <a:ext cx="2202873" cy="13063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"/>
          <p:cNvSpPr txBox="1"/>
          <p:nvPr/>
        </p:nvSpPr>
        <p:spPr>
          <a:xfrm>
            <a:off x="540328" y="5137265"/>
            <a:ext cx="2747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>
                <a:hlinkClick r:id="rId7"/>
              </a:rPr>
              <a:t>https://</a:t>
            </a:r>
            <a:r>
              <a:rPr lang="en-CA" sz="1200" dirty="0" smtClean="0">
                <a:hlinkClick r:id="rId7"/>
              </a:rPr>
              <a:t>www.youtube.com/watch?v=scp9z02-kD8</a:t>
            </a:r>
            <a:endParaRPr lang="en-CA" sz="1200" dirty="0" smtClean="0"/>
          </a:p>
          <a:p>
            <a:pPr algn="ctr"/>
            <a:endParaRPr lang="en-CA" dirty="0"/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098" y="3769283"/>
            <a:ext cx="2147372" cy="130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3499659" y="5137265"/>
            <a:ext cx="22111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>
                <a:hlinkClick r:id="rId9"/>
              </a:rPr>
              <a:t>https://</a:t>
            </a:r>
            <a:r>
              <a:rPr lang="fr-CA" sz="1200" dirty="0" smtClean="0">
                <a:hlinkClick r:id="rId9"/>
              </a:rPr>
              <a:t>www.youtube.com/watch?v=Y8zM3FvXOow</a:t>
            </a:r>
            <a:endParaRPr lang="fr-CA" sz="1200" dirty="0" smtClean="0"/>
          </a:p>
          <a:p>
            <a:endParaRPr lang="fr-CA" dirty="0"/>
          </a:p>
        </p:txBody>
      </p:sp>
      <p:pic>
        <p:nvPicPr>
          <p:cNvPr id="9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876" y="210839"/>
            <a:ext cx="2060830" cy="140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76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39832" y="489365"/>
            <a:ext cx="7489767" cy="968433"/>
          </a:xfrm>
        </p:spPr>
        <p:txBody>
          <a:bodyPr>
            <a:normAutofit/>
          </a:bodyPr>
          <a:lstStyle/>
          <a:p>
            <a:pPr algn="ctr"/>
            <a:r>
              <a:rPr lang="en-C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Tools, Resources and Information Products</a:t>
            </a:r>
            <a:endParaRPr lang="en-C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" name="Content Placeholder 5" descr="Education Savings - Internet Explorer">
            <a:hlinkClick r:id="rId3"/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4" y="2609850"/>
            <a:ext cx="3255963" cy="2152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1"/>
          <p:cNvPicPr>
            <a:picLocks noGrp="1"/>
          </p:cNvPicPr>
          <p:nvPr>
            <p:ph sz="half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325" y="2609850"/>
            <a:ext cx="3284537" cy="2152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38126" y="1457798"/>
            <a:ext cx="43223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7A82AA"/>
              </a:buClr>
            </a:pPr>
            <a:endParaRPr lang="en-CA" dirty="0" smtClean="0">
              <a:cs typeface="Arial" panose="020B0604020202020204" pitchFamily="34" charset="0"/>
            </a:endParaRPr>
          </a:p>
          <a:p>
            <a:pPr>
              <a:buClr>
                <a:srgbClr val="7A82AA"/>
              </a:buClr>
            </a:pPr>
            <a:r>
              <a:rPr lang="en-CA" sz="1400" dirty="0" smtClean="0">
                <a:cs typeface="Arial" panose="020B0604020202020204" pitchFamily="34" charset="0"/>
              </a:rPr>
              <a:t>The Government </a:t>
            </a:r>
            <a:r>
              <a:rPr lang="en-CA" sz="1400" dirty="0">
                <a:cs typeface="Arial" panose="020B0604020202020204" pitchFamily="34" charset="0"/>
              </a:rPr>
              <a:t>of </a:t>
            </a:r>
            <a:r>
              <a:rPr lang="en-CA" sz="1400" dirty="0" smtClean="0">
                <a:cs typeface="Arial" panose="020B0604020202020204" pitchFamily="34" charset="0"/>
              </a:rPr>
              <a:t>Canada’s </a:t>
            </a:r>
            <a:r>
              <a:rPr lang="en-CA" sz="1400" b="1" dirty="0" smtClean="0">
                <a:cs typeface="Arial" panose="020B0604020202020204" pitchFamily="34" charset="0"/>
              </a:rPr>
              <a:t>online portal </a:t>
            </a:r>
            <a:r>
              <a:rPr lang="en-CA" sz="1400" dirty="0" smtClean="0">
                <a:cs typeface="Arial" panose="020B0604020202020204" pitchFamily="34" charset="0"/>
              </a:rPr>
              <a:t>provides information and resources on </a:t>
            </a:r>
            <a:r>
              <a:rPr lang="en-CA" sz="1400" dirty="0">
                <a:cs typeface="Arial" panose="020B0604020202020204" pitchFamily="34" charset="0"/>
              </a:rPr>
              <a:t>education savings </a:t>
            </a:r>
            <a:r>
              <a:rPr lang="en-CA" sz="1400" dirty="0" smtClean="0">
                <a:cs typeface="Arial" panose="020B0604020202020204" pitchFamily="34" charset="0"/>
              </a:rPr>
              <a:t>via </a:t>
            </a:r>
            <a:r>
              <a:rPr lang="en-CA" sz="1400" dirty="0" smtClean="0">
                <a:solidFill>
                  <a:schemeClr val="accent4">
                    <a:lumMod val="50000"/>
                  </a:schemeClr>
                </a:solidFill>
                <a:cs typeface="Arial" panose="020B0604020202020204" pitchFamily="34" charset="0"/>
                <a:hlinkClick r:id="rId6"/>
              </a:rPr>
              <a:t>http://Canada.Ca/education-savings</a:t>
            </a:r>
            <a:endParaRPr lang="en-CA" sz="1400" dirty="0" smtClean="0">
              <a:solidFill>
                <a:schemeClr val="accent4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8124" y="4916214"/>
            <a:ext cx="864461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7A82AA"/>
              </a:buClr>
            </a:pPr>
            <a:r>
              <a:rPr lang="en-CA" sz="1500" dirty="0" smtClean="0"/>
              <a:t>For </a:t>
            </a:r>
            <a:r>
              <a:rPr lang="en-CA" sz="1500" dirty="0"/>
              <a:t>more </a:t>
            </a:r>
            <a:r>
              <a:rPr lang="en-CA" sz="1500" dirty="0">
                <a:cs typeface="Arial" panose="020B0604020202020204" pitchFamily="34" charset="0"/>
              </a:rPr>
              <a:t>information</a:t>
            </a:r>
            <a:r>
              <a:rPr lang="en-CA" sz="1500" dirty="0"/>
              <a:t> on </a:t>
            </a:r>
            <a:r>
              <a:rPr lang="en-CA" sz="1500" dirty="0" smtClean="0"/>
              <a:t>RESPs and the education savings incentives</a:t>
            </a:r>
            <a:r>
              <a:rPr lang="en-CA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CA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Clr>
                <a:srgbClr val="7A82AA"/>
              </a:buClr>
              <a:buFont typeface="Arial" panose="020B0604020202020204" pitchFamily="34" charset="0"/>
              <a:buChar char="•"/>
            </a:pPr>
            <a:r>
              <a:rPr lang="en-US" altLang="en-US" sz="1500" dirty="0" smtClean="0"/>
              <a:t>1 </a:t>
            </a:r>
            <a:r>
              <a:rPr lang="en-US" altLang="en-US" sz="1500" dirty="0"/>
              <a:t>800 O-Canada (1-800-622-6232)</a:t>
            </a:r>
          </a:p>
          <a:p>
            <a:pPr marL="742950" lvl="1" indent="-285750">
              <a:buClr>
                <a:srgbClr val="7A82AA"/>
              </a:buClr>
              <a:buFont typeface="Arial" panose="020B0604020202020204" pitchFamily="34" charset="0"/>
              <a:buChar char="•"/>
            </a:pPr>
            <a:r>
              <a:rPr lang="en-US" altLang="en-US" sz="1500" dirty="0" smtClean="0"/>
              <a:t>TTY</a:t>
            </a:r>
            <a:r>
              <a:rPr lang="en-US" altLang="en-US" sz="1500" dirty="0"/>
              <a:t>: </a:t>
            </a:r>
            <a:r>
              <a:rPr lang="en-US" altLang="en-US" sz="1500" dirty="0" smtClean="0"/>
              <a:t>1-800-926-9105</a:t>
            </a:r>
            <a:endParaRPr lang="en-US" altLang="en-US" sz="1500" dirty="0"/>
          </a:p>
        </p:txBody>
      </p:sp>
      <p:sp>
        <p:nvSpPr>
          <p:cNvPr id="8" name="ZoneTexte 7"/>
          <p:cNvSpPr txBox="1"/>
          <p:nvPr/>
        </p:nvSpPr>
        <p:spPr>
          <a:xfrm>
            <a:off x="4648199" y="1720735"/>
            <a:ext cx="40967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b="1" dirty="0" smtClean="0"/>
              <a:t>Education Savings Incentives Resource Page </a:t>
            </a:r>
            <a:r>
              <a:rPr lang="fr-CA" sz="1400" dirty="0" err="1" smtClean="0"/>
              <a:t>provides</a:t>
            </a:r>
            <a:r>
              <a:rPr lang="fr-CA" sz="1400" dirty="0" smtClean="0"/>
              <a:t> a networking </a:t>
            </a:r>
            <a:r>
              <a:rPr lang="fr-CA" sz="1400" dirty="0"/>
              <a:t>and </a:t>
            </a:r>
            <a:r>
              <a:rPr lang="fr-CA" sz="1400" dirty="0" smtClean="0"/>
              <a:t>information sharing </a:t>
            </a:r>
            <a:r>
              <a:rPr lang="fr-CA" sz="1400" dirty="0" err="1" smtClean="0"/>
              <a:t>platform</a:t>
            </a:r>
            <a:r>
              <a:rPr lang="fr-CA" sz="1400" dirty="0" smtClean="0"/>
              <a:t> via </a:t>
            </a:r>
            <a:r>
              <a:rPr lang="en-CA" sz="1400" u="sng" dirty="0">
                <a:hlinkClick r:id="rId7"/>
              </a:rPr>
              <a:t>https://gccollab.ca/groups/profile/95754/</a:t>
            </a:r>
            <a:endParaRPr lang="fr-CA" sz="1400" dirty="0"/>
          </a:p>
        </p:txBody>
      </p:sp>
      <p:pic>
        <p:nvPicPr>
          <p:cNvPr id="10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144" y="4592510"/>
            <a:ext cx="2339718" cy="1809165"/>
          </a:xfrm>
          <a:prstGeom prst="rect">
            <a:avLst/>
          </a:prstGeom>
        </p:spPr>
      </p:pic>
      <p:pic>
        <p:nvPicPr>
          <p:cNvPr id="12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888" y="210838"/>
            <a:ext cx="2248818" cy="153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ABCE2B6B-7FFE-FA46-BED3-31567387080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610" y="5236238"/>
            <a:ext cx="7252693" cy="1621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777">
            <a:off x="-601436" y="-347824"/>
            <a:ext cx="3282241" cy="25379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15546">
            <a:off x="7283904" y="3544162"/>
            <a:ext cx="1977166" cy="13455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99847">
            <a:off x="319172" y="3189623"/>
            <a:ext cx="1187247" cy="2054615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1571106" y="1679878"/>
            <a:ext cx="6447560" cy="115879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C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Outreach mailbox</a:t>
            </a:r>
          </a:p>
          <a:p>
            <a:pPr marL="0" lvl="0" indent="0">
              <a:buNone/>
            </a:pPr>
            <a:r>
              <a:rPr lang="en-CA" sz="2000" dirty="0" smtClean="0">
                <a:solidFill>
                  <a:prstClr val="black"/>
                </a:solidFill>
                <a:cs typeface="Arial"/>
                <a:hlinkClick r:id="rId6"/>
              </a:rPr>
              <a:t>CESP-PCEE-OUTREACH-SENSIBILISATION@hrsdc-rhdcc.gc.ca</a:t>
            </a:r>
            <a:endParaRPr lang="en-CA" sz="2000" dirty="0">
              <a:solidFill>
                <a:prstClr val="black"/>
              </a:solidFill>
              <a:cs typeface="Arial"/>
            </a:endParaRPr>
          </a:p>
          <a:p>
            <a:pPr marL="0" indent="0" algn="ctr">
              <a:buNone/>
            </a:pPr>
            <a:endParaRPr lang="en-CA" sz="1400" dirty="0" smtClean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35874" y="3021074"/>
            <a:ext cx="8229600" cy="4905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7A82AA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CA" sz="3200" b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For more information on the CLB and CESG</a:t>
            </a:r>
            <a:endParaRPr lang="en-CA" sz="3200" b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002093" y="3726599"/>
            <a:ext cx="5218969" cy="16183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CA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Visit:  </a:t>
            </a:r>
          </a:p>
          <a:p>
            <a:pPr marL="0" lvl="0" indent="0">
              <a:buNone/>
            </a:pPr>
            <a:r>
              <a:rPr lang="en-CA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CA" sz="3100" dirty="0" smtClean="0">
                <a:hlinkClick r:id="rId7"/>
              </a:rPr>
              <a:t>canada.ca/education-savings</a:t>
            </a:r>
            <a:endParaRPr lang="en-CA" sz="3100" dirty="0" smtClean="0"/>
          </a:p>
          <a:p>
            <a:pPr marL="0" indent="0">
              <a:buNone/>
            </a:pPr>
            <a:r>
              <a:rPr lang="en-CA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Call:</a:t>
            </a:r>
            <a:endParaRPr lang="en-CA" sz="3100" dirty="0" smtClean="0"/>
          </a:p>
          <a:p>
            <a:pPr>
              <a:buFont typeface="Wingdings" pitchFamily="2" charset="2"/>
              <a:buNone/>
            </a:pPr>
            <a:r>
              <a:rPr lang="en-CA" sz="3100" dirty="0"/>
              <a:t>	</a:t>
            </a:r>
            <a:r>
              <a:rPr lang="en-CA" sz="3100" dirty="0" smtClean="0"/>
              <a:t>	</a:t>
            </a:r>
            <a:r>
              <a:rPr lang="en-US" altLang="en-US" sz="3100" dirty="0" smtClean="0"/>
              <a:t>1 </a:t>
            </a:r>
            <a:r>
              <a:rPr lang="en-US" altLang="en-US" sz="3100" dirty="0"/>
              <a:t>800 O-Canada (1-800-622-6232)</a:t>
            </a:r>
          </a:p>
          <a:p>
            <a:pPr>
              <a:buFont typeface="Wingdings" pitchFamily="2" charset="2"/>
              <a:buNone/>
            </a:pPr>
            <a:r>
              <a:rPr lang="en-US" altLang="en-US" sz="3100" dirty="0" smtClean="0"/>
              <a:t>		TTY</a:t>
            </a:r>
            <a:r>
              <a:rPr lang="en-US" altLang="en-US" sz="3100" dirty="0"/>
              <a:t>: 1-800-926-9105</a:t>
            </a:r>
          </a:p>
          <a:p>
            <a:pPr marL="0" lvl="0" indent="0">
              <a:buNone/>
            </a:pPr>
            <a:endParaRPr lang="en-CA" sz="2000" dirty="0" smtClean="0"/>
          </a:p>
          <a:p>
            <a:pPr marL="0" lvl="0" indent="0">
              <a:buNone/>
            </a:pPr>
            <a:endParaRPr lang="en-CA" sz="20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3755433" y="862041"/>
            <a:ext cx="199048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Contact Us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2963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57447" y="677863"/>
            <a:ext cx="8611985" cy="766762"/>
          </a:xfrm>
        </p:spPr>
        <p:txBody>
          <a:bodyPr>
            <a:normAutofit/>
          </a:bodyPr>
          <a:lstStyle/>
          <a:p>
            <a:pPr algn="ctr"/>
            <a:r>
              <a:rPr lang="en-CA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Importance of Post-Secondary Education</a:t>
            </a:r>
            <a:endParaRPr lang="en-CA" sz="2900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464" y="1735275"/>
            <a:ext cx="6708512" cy="2880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80000"/>
              </a:lnSpc>
              <a:buClr>
                <a:srgbClr val="7A82AA"/>
              </a:buClr>
              <a:buFont typeface="Wingdings" panose="05000000000000000000" pitchFamily="2" charset="2"/>
              <a:buChar char="§"/>
              <a:tabLst>
                <a:tab pos="92075" algn="l"/>
                <a:tab pos="182563" algn="l"/>
              </a:tabLst>
            </a:pPr>
            <a:r>
              <a:rPr lang="en-CA" sz="1700" dirty="0" smtClean="0"/>
              <a:t>Children </a:t>
            </a:r>
            <a:r>
              <a:rPr lang="en-CA" sz="1700" dirty="0"/>
              <a:t>with education savings are more likely to attend and complete post-secondary education and graduate with less </a:t>
            </a:r>
            <a:r>
              <a:rPr lang="en-CA" sz="1700" dirty="0" smtClean="0"/>
              <a:t>debt.</a:t>
            </a:r>
          </a:p>
          <a:p>
            <a:pPr marL="342900" lvl="0" indent="-342900">
              <a:lnSpc>
                <a:spcPct val="80000"/>
              </a:lnSpc>
              <a:buClr>
                <a:srgbClr val="7A82AA"/>
              </a:buClr>
              <a:buFont typeface="Wingdings" panose="05000000000000000000" pitchFamily="2" charset="2"/>
              <a:buChar char="§"/>
              <a:tabLst>
                <a:tab pos="92075" algn="l"/>
                <a:tab pos="182563" algn="l"/>
              </a:tabLst>
            </a:pPr>
            <a:endParaRPr lang="en-CA" sz="1700" dirty="0"/>
          </a:p>
          <a:p>
            <a:pPr marL="342900" indent="-342900">
              <a:lnSpc>
                <a:spcPct val="80000"/>
              </a:lnSpc>
              <a:buClr>
                <a:srgbClr val="7A82AA"/>
              </a:buClr>
              <a:buFont typeface="Wingdings" panose="05000000000000000000" pitchFamily="2" charset="2"/>
              <a:buChar char="§"/>
              <a:tabLst>
                <a:tab pos="92075" algn="l"/>
                <a:tab pos="182563" algn="l"/>
              </a:tabLst>
            </a:pPr>
            <a:r>
              <a:rPr lang="en-US" altLang="en-US" sz="1700" dirty="0"/>
              <a:t>Post-secondary education does not only include university, it also includes: </a:t>
            </a:r>
          </a:p>
          <a:p>
            <a:pPr marL="800100" lvl="1" indent="-342900">
              <a:lnSpc>
                <a:spcPct val="80000"/>
              </a:lnSpc>
              <a:buClr>
                <a:srgbClr val="7A82AA"/>
              </a:buClr>
              <a:buFont typeface="Wingdings" panose="05000000000000000000" pitchFamily="2" charset="2"/>
              <a:buChar char="§"/>
              <a:tabLst>
                <a:tab pos="92075" algn="l"/>
                <a:tab pos="182563" algn="l"/>
              </a:tabLst>
            </a:pPr>
            <a:r>
              <a:rPr lang="en-US" altLang="en-US" sz="1700" dirty="0"/>
              <a:t>Trade schools </a:t>
            </a:r>
          </a:p>
          <a:p>
            <a:pPr marL="800100" lvl="1" indent="-342900">
              <a:lnSpc>
                <a:spcPct val="80000"/>
              </a:lnSpc>
              <a:buClr>
                <a:srgbClr val="7A82AA"/>
              </a:buClr>
              <a:buFont typeface="Wingdings" panose="05000000000000000000" pitchFamily="2" charset="2"/>
              <a:buChar char="§"/>
              <a:tabLst>
                <a:tab pos="92075" algn="l"/>
                <a:tab pos="182563" algn="l"/>
              </a:tabLst>
            </a:pPr>
            <a:r>
              <a:rPr lang="en-US" altLang="en-US" sz="1700" dirty="0"/>
              <a:t>Apprenticeship Programs</a:t>
            </a:r>
          </a:p>
          <a:p>
            <a:pPr marL="800100" lvl="1" indent="-342900">
              <a:lnSpc>
                <a:spcPct val="80000"/>
              </a:lnSpc>
              <a:buClr>
                <a:srgbClr val="7A82AA"/>
              </a:buClr>
              <a:buFont typeface="Wingdings" panose="05000000000000000000" pitchFamily="2" charset="2"/>
              <a:buChar char="§"/>
              <a:tabLst>
                <a:tab pos="92075" algn="l"/>
                <a:tab pos="182563" algn="l"/>
              </a:tabLst>
            </a:pPr>
            <a:r>
              <a:rPr lang="en-US" altLang="en-US" sz="1700" dirty="0"/>
              <a:t>Colleges</a:t>
            </a:r>
          </a:p>
          <a:p>
            <a:pPr marL="800100" lvl="1" indent="-342900">
              <a:lnSpc>
                <a:spcPct val="80000"/>
              </a:lnSpc>
              <a:buClr>
                <a:srgbClr val="7A82AA"/>
              </a:buClr>
              <a:buFont typeface="Wingdings" panose="05000000000000000000" pitchFamily="2" charset="2"/>
              <a:buChar char="§"/>
              <a:tabLst>
                <a:tab pos="92075" algn="l"/>
                <a:tab pos="182563" algn="l"/>
              </a:tabLst>
            </a:pPr>
            <a:r>
              <a:rPr lang="en-US" altLang="en-US" sz="1700" dirty="0"/>
              <a:t>CEGEPs</a:t>
            </a:r>
          </a:p>
          <a:p>
            <a:pPr marL="342900" lvl="0" indent="-342900">
              <a:lnSpc>
                <a:spcPct val="80000"/>
              </a:lnSpc>
              <a:buClr>
                <a:srgbClr val="7A82AA"/>
              </a:buClr>
              <a:buFont typeface="Wingdings" panose="05000000000000000000" pitchFamily="2" charset="2"/>
              <a:buChar char="§"/>
              <a:tabLst>
                <a:tab pos="92075" algn="l"/>
                <a:tab pos="182563" algn="l"/>
              </a:tabLst>
            </a:pPr>
            <a:endParaRPr lang="en-CA" sz="1700" dirty="0" smtClean="0"/>
          </a:p>
          <a:p>
            <a:pPr marL="342900" lvl="0" indent="-342900">
              <a:lnSpc>
                <a:spcPct val="80000"/>
              </a:lnSpc>
              <a:buClr>
                <a:srgbClr val="7A82AA"/>
              </a:buClr>
              <a:buFont typeface="Wingdings" panose="05000000000000000000" pitchFamily="2" charset="2"/>
              <a:buChar char="§"/>
              <a:tabLst>
                <a:tab pos="92075" algn="l"/>
                <a:tab pos="182563" algn="l"/>
              </a:tabLst>
            </a:pPr>
            <a:r>
              <a:rPr lang="en-CA" sz="1700" dirty="0" smtClean="0"/>
              <a:t>Helping </a:t>
            </a:r>
            <a:r>
              <a:rPr lang="en-CA" sz="1700" dirty="0"/>
              <a:t>more people access post-secondary education is a key way in which we can grow the economy and strengthen the middle class</a:t>
            </a:r>
            <a:r>
              <a:rPr lang="en-CA" sz="1700" dirty="0" smtClean="0"/>
              <a:t>.</a:t>
            </a:r>
          </a:p>
          <a:p>
            <a:pPr marL="171450" indent="-171450"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n-US" altLang="en-US" sz="1000" dirty="0" smtClean="0"/>
          </a:p>
          <a:p>
            <a:pPr marL="0" lvl="1">
              <a:buClr>
                <a:srgbClr val="7A82AA"/>
              </a:buClr>
            </a:pPr>
            <a:endParaRPr lang="en-CA" sz="1000" dirty="0">
              <a:solidFill>
                <a:prstClr val="black"/>
              </a:solidFill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7396" y="2047750"/>
            <a:ext cx="1725613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34" y="4029141"/>
            <a:ext cx="6414819" cy="223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48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95300" y="647700"/>
            <a:ext cx="8066809" cy="833438"/>
          </a:xfrm>
        </p:spPr>
        <p:txBody>
          <a:bodyPr>
            <a:noAutofit/>
          </a:bodyPr>
          <a:lstStyle/>
          <a:p>
            <a:pPr algn="ctr"/>
            <a:r>
              <a:rPr lang="en-CA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Benefits of Education Savings</a:t>
            </a:r>
            <a:endParaRPr lang="en-CA" sz="2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52951" y="1556301"/>
            <a:ext cx="4333874" cy="37209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7A82AA"/>
              </a:buClr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17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Education savings incentives:</a:t>
            </a:r>
          </a:p>
          <a:p>
            <a:pPr>
              <a:spcAft>
                <a:spcPts val="600"/>
              </a:spcAft>
            </a:pPr>
            <a:r>
              <a:rPr lang="en-CA" sz="17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Reinforce the importance of planning early for PSE;</a:t>
            </a:r>
          </a:p>
          <a:p>
            <a:pPr>
              <a:spcAft>
                <a:spcPts val="600"/>
              </a:spcAft>
            </a:pPr>
            <a:r>
              <a:rPr lang="en-CA" sz="1700" dirty="0" smtClean="0">
                <a:solidFill>
                  <a:schemeClr val="tx1"/>
                </a:solidFill>
                <a:latin typeface="Calibri" panose="020F0502020204030204" pitchFamily="34" charset="0"/>
              </a:rPr>
              <a:t>Help Canadians build savings for PSE;</a:t>
            </a:r>
          </a:p>
          <a:p>
            <a:pPr>
              <a:spcAft>
                <a:spcPts val="600"/>
              </a:spcAft>
            </a:pPr>
            <a:r>
              <a:rPr lang="en-CA" sz="17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Contribute to making PSE more affordable by reducing reliance on loans; and</a:t>
            </a:r>
          </a:p>
          <a:p>
            <a:r>
              <a:rPr lang="en-CA" sz="17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Reinforce aspirations for PSE through asset-building and savings.</a:t>
            </a:r>
            <a:endParaRPr lang="en-CA" sz="17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126" y="1549399"/>
            <a:ext cx="4314825" cy="395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Aft>
                <a:spcPts val="1200"/>
              </a:spcAft>
              <a:buClr>
                <a:srgbClr val="7A82AA"/>
              </a:buClr>
              <a:buFont typeface="Wingdings" panose="05000000000000000000" pitchFamily="2" charset="2"/>
              <a:buChar char="§"/>
            </a:pPr>
            <a:r>
              <a:rPr lang="en-US" sz="1700" b="1" dirty="0" smtClean="0">
                <a:latin typeface="Calibri" panose="020F0502020204030204" pitchFamily="34" charset="0"/>
                <a:cs typeface="Arial"/>
              </a:rPr>
              <a:t>Recent studies have indicated that:</a:t>
            </a:r>
          </a:p>
          <a:p>
            <a:pPr marL="536575" lvl="1" indent="-268288">
              <a:spcAft>
                <a:spcPts val="1200"/>
              </a:spcAft>
              <a:buClr>
                <a:srgbClr val="7A82AA"/>
              </a:buClr>
              <a:buFont typeface="Arial"/>
              <a:buChar char="•"/>
            </a:pPr>
            <a:r>
              <a:rPr lang="en-US" sz="1700" dirty="0" smtClean="0">
                <a:latin typeface="Calibri" panose="020F0502020204030204" pitchFamily="34" charset="0"/>
                <a:cs typeface="Arial"/>
              </a:rPr>
              <a:t>Personal </a:t>
            </a:r>
            <a:r>
              <a:rPr lang="en-US" sz="1700" dirty="0">
                <a:latin typeface="Calibri" panose="020F0502020204030204" pitchFamily="34" charset="0"/>
                <a:cs typeface="Arial"/>
              </a:rPr>
              <a:t>savings now represent the single most important source of funding for PSE </a:t>
            </a:r>
            <a:r>
              <a:rPr lang="en-US" sz="1700" dirty="0" smtClean="0">
                <a:latin typeface="Calibri" panose="020F0502020204030204" pitchFamily="34" charset="0"/>
                <a:cs typeface="Arial"/>
              </a:rPr>
              <a:t>for recent </a:t>
            </a:r>
            <a:r>
              <a:rPr lang="en-US" sz="1700" dirty="0">
                <a:latin typeface="Calibri" panose="020F0502020204030204" pitchFamily="34" charset="0"/>
                <a:cs typeface="Arial"/>
              </a:rPr>
              <a:t>high-school graduates. </a:t>
            </a:r>
            <a:endParaRPr lang="en-CA" sz="1700" dirty="0">
              <a:latin typeface="Calibri" panose="020F0502020204030204" pitchFamily="34" charset="0"/>
              <a:cs typeface="Arial"/>
            </a:endParaRPr>
          </a:p>
          <a:p>
            <a:pPr marL="536575" lvl="1" indent="-268288">
              <a:spcAft>
                <a:spcPts val="1200"/>
              </a:spcAft>
              <a:buClr>
                <a:srgbClr val="7A82AA"/>
              </a:buClr>
              <a:buFont typeface="Arial"/>
              <a:buChar char="•"/>
            </a:pPr>
            <a:r>
              <a:rPr lang="en-CA" sz="1700" b="1" dirty="0" smtClean="0">
                <a:latin typeface="Calibri" panose="020F0502020204030204" pitchFamily="34" charset="0"/>
                <a:cs typeface="Arial"/>
              </a:rPr>
              <a:t>Children who are the beneficiaries of RESP </a:t>
            </a:r>
            <a:r>
              <a:rPr lang="en-CA" sz="1700" b="1" dirty="0">
                <a:latin typeface="Calibri" panose="020F0502020204030204" pitchFamily="34" charset="0"/>
                <a:cs typeface="Arial"/>
              </a:rPr>
              <a:t>savings are more likely to go to </a:t>
            </a:r>
            <a:r>
              <a:rPr lang="en-CA" sz="1700" b="1" dirty="0" smtClean="0">
                <a:latin typeface="Calibri" panose="020F0502020204030204" pitchFamily="34" charset="0"/>
                <a:cs typeface="Arial"/>
              </a:rPr>
              <a:t>university. </a:t>
            </a:r>
            <a:r>
              <a:rPr lang="en-CA" sz="1700" dirty="0" smtClean="0">
                <a:latin typeface="Calibri" panose="020F0502020204030204" pitchFamily="34" charset="0"/>
                <a:cs typeface="Arial"/>
              </a:rPr>
              <a:t>There is a 5.9</a:t>
            </a:r>
            <a:r>
              <a:rPr lang="en-CA" sz="1700" dirty="0">
                <a:latin typeface="Calibri" panose="020F0502020204030204" pitchFamily="34" charset="0"/>
                <a:cs typeface="Arial"/>
              </a:rPr>
              <a:t>% difference in post-secondary enrolment of children </a:t>
            </a:r>
            <a:r>
              <a:rPr lang="en-CA" sz="1700" dirty="0" smtClean="0">
                <a:latin typeface="Calibri" panose="020F0502020204030204" pitchFamily="34" charset="0"/>
                <a:cs typeface="Arial"/>
              </a:rPr>
              <a:t>with, </a:t>
            </a:r>
            <a:r>
              <a:rPr lang="en-CA" sz="1700" dirty="0">
                <a:latin typeface="Calibri" panose="020F0502020204030204" pitchFamily="34" charset="0"/>
                <a:cs typeface="Arial"/>
              </a:rPr>
              <a:t>and </a:t>
            </a:r>
            <a:r>
              <a:rPr lang="en-CA" sz="1700" dirty="0" smtClean="0">
                <a:latin typeface="Calibri" panose="020F0502020204030204" pitchFamily="34" charset="0"/>
                <a:cs typeface="Arial"/>
              </a:rPr>
              <a:t>without, education savings. </a:t>
            </a:r>
            <a:endParaRPr lang="en-CA" sz="1700" dirty="0">
              <a:latin typeface="Calibri" panose="020F0502020204030204" pitchFamily="34" charset="0"/>
              <a:cs typeface="Arial"/>
            </a:endParaRPr>
          </a:p>
          <a:p>
            <a:pPr marL="536575" lvl="1" indent="-268288">
              <a:spcAft>
                <a:spcPts val="600"/>
              </a:spcAft>
              <a:buClr>
                <a:srgbClr val="7A82AA"/>
              </a:buClr>
              <a:buFont typeface="Arial"/>
              <a:buChar char="•"/>
            </a:pPr>
            <a:r>
              <a:rPr lang="en-CA" sz="1700" i="1" dirty="0" smtClean="0">
                <a:latin typeface="Calibri" panose="020F0502020204030204" pitchFamily="34" charset="0"/>
                <a:cs typeface="Arial"/>
              </a:rPr>
              <a:t>Any</a:t>
            </a:r>
            <a:r>
              <a:rPr lang="en-CA" sz="1700" dirty="0" smtClean="0">
                <a:latin typeface="Calibri" panose="020F0502020204030204" pitchFamily="34" charset="0"/>
                <a:cs typeface="Arial"/>
              </a:rPr>
              <a:t> </a:t>
            </a:r>
            <a:r>
              <a:rPr lang="en-CA" sz="1700" dirty="0">
                <a:latin typeface="Calibri" panose="020F0502020204030204" pitchFamily="34" charset="0"/>
                <a:cs typeface="Arial"/>
              </a:rPr>
              <a:t>amount of savings </a:t>
            </a:r>
            <a:r>
              <a:rPr lang="en-CA" sz="1700" dirty="0" smtClean="0">
                <a:latin typeface="Calibri" panose="020F0502020204030204" pitchFamily="34" charset="0"/>
                <a:cs typeface="Arial"/>
              </a:rPr>
              <a:t>has </a:t>
            </a:r>
            <a:r>
              <a:rPr lang="en-CA" sz="1700" dirty="0">
                <a:latin typeface="Calibri" panose="020F0502020204030204" pitchFamily="34" charset="0"/>
                <a:cs typeface="Arial"/>
              </a:rPr>
              <a:t>a greater impact on </a:t>
            </a:r>
            <a:r>
              <a:rPr lang="en-CA" sz="1700" dirty="0" smtClean="0">
                <a:latin typeface="Calibri" panose="020F0502020204030204" pitchFamily="34" charset="0"/>
                <a:cs typeface="Arial"/>
              </a:rPr>
              <a:t>the attitudes </a:t>
            </a:r>
            <a:r>
              <a:rPr lang="en-CA" sz="1700" dirty="0">
                <a:latin typeface="Calibri" panose="020F0502020204030204" pitchFamily="34" charset="0"/>
                <a:cs typeface="Arial"/>
              </a:rPr>
              <a:t>and </a:t>
            </a:r>
            <a:r>
              <a:rPr lang="en-CA" sz="1700" dirty="0" smtClean="0">
                <a:latin typeface="Calibri" panose="020F0502020204030204" pitchFamily="34" charset="0"/>
                <a:cs typeface="Arial"/>
              </a:rPr>
              <a:t>behaviours of children </a:t>
            </a:r>
            <a:r>
              <a:rPr lang="en-CA" sz="1700" dirty="0">
                <a:latin typeface="Calibri" panose="020F0502020204030204" pitchFamily="34" charset="0"/>
                <a:cs typeface="Arial"/>
              </a:rPr>
              <a:t>towards PSE than the </a:t>
            </a:r>
            <a:r>
              <a:rPr lang="en-CA" sz="1700" i="1" dirty="0" smtClean="0">
                <a:latin typeface="Calibri" panose="020F0502020204030204" pitchFamily="34" charset="0"/>
                <a:cs typeface="Arial"/>
              </a:rPr>
              <a:t>actual</a:t>
            </a:r>
            <a:r>
              <a:rPr lang="en-CA" sz="1700" dirty="0" smtClean="0">
                <a:latin typeface="Calibri" panose="020F0502020204030204" pitchFamily="34" charset="0"/>
                <a:cs typeface="Arial"/>
              </a:rPr>
              <a:t> amount </a:t>
            </a:r>
            <a:r>
              <a:rPr lang="en-CA" sz="1700" dirty="0">
                <a:latin typeface="Calibri" panose="020F0502020204030204" pitchFamily="34" charset="0"/>
                <a:cs typeface="Arial"/>
              </a:rPr>
              <a:t>of savings. </a:t>
            </a:r>
          </a:p>
        </p:txBody>
      </p:sp>
      <p:pic>
        <p:nvPicPr>
          <p:cNvPr id="6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888" y="210838"/>
            <a:ext cx="2248818" cy="1530407"/>
          </a:xfrm>
          <a:prstGeom prst="rect">
            <a:avLst/>
          </a:prstGeom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99847">
            <a:off x="635056" y="180415"/>
            <a:ext cx="1187247" cy="20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0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1039090" y="648393"/>
            <a:ext cx="7190509" cy="796232"/>
          </a:xfrm>
        </p:spPr>
        <p:txBody>
          <a:bodyPr>
            <a:normAutofit/>
          </a:bodyPr>
          <a:lstStyle/>
          <a:p>
            <a:pPr algn="ctr"/>
            <a:r>
              <a:rPr lang="en-CA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Registered Education Savings Plan (RESP)</a:t>
            </a:r>
            <a:endParaRPr lang="en-CA" sz="29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2919" y="1694443"/>
            <a:ext cx="843388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0"/>
              </a:spcBef>
              <a:spcAft>
                <a:spcPts val="600"/>
              </a:spcAft>
              <a:buClr>
                <a:srgbClr val="7A82AA"/>
              </a:buClr>
              <a:buFont typeface="Wingdings" panose="05000000000000000000" pitchFamily="2" charset="2"/>
              <a:buChar char="§"/>
            </a:pPr>
            <a:r>
              <a:rPr lang="en-US" altLang="en-US" sz="1700" b="1" dirty="0" smtClean="0"/>
              <a:t>An RESP is a savings account that can:</a:t>
            </a:r>
            <a:endParaRPr lang="en-US" altLang="en-US" sz="1700" b="1" dirty="0"/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Clr>
                <a:srgbClr val="7A82AA"/>
              </a:buClr>
              <a:buFont typeface="Arial" panose="020B0604020202020204" pitchFamily="34" charset="0"/>
              <a:buChar char="•"/>
            </a:pPr>
            <a:r>
              <a:rPr lang="en-CA" altLang="en-US" sz="1700" dirty="0" smtClean="0"/>
              <a:t>help put </a:t>
            </a:r>
            <a:r>
              <a:rPr lang="en-CA" altLang="en-US" sz="1700" dirty="0"/>
              <a:t>money aside for a child’s </a:t>
            </a:r>
            <a:r>
              <a:rPr lang="en-US" altLang="en-US" sz="1700" dirty="0"/>
              <a:t>post-secondary </a:t>
            </a:r>
            <a:r>
              <a:rPr lang="en-US" altLang="en-US" sz="1700" dirty="0" smtClean="0"/>
              <a:t>education</a:t>
            </a:r>
            <a:r>
              <a:rPr lang="en-CA" altLang="en-US" sz="1700" dirty="0" smtClean="0"/>
              <a:t>;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Clr>
                <a:srgbClr val="7A82AA"/>
              </a:buClr>
              <a:buFont typeface="Arial" panose="020B0604020202020204" pitchFamily="34" charset="0"/>
              <a:buChar char="•"/>
            </a:pPr>
            <a:r>
              <a:rPr lang="en-CA" altLang="en-US" sz="1700" dirty="0" smtClean="0"/>
              <a:t>allow </a:t>
            </a:r>
            <a:r>
              <a:rPr lang="en-CA" altLang="en-US" sz="1700" dirty="0"/>
              <a:t>savings for </a:t>
            </a:r>
            <a:r>
              <a:rPr lang="en-CA" altLang="en-US" sz="1700" dirty="0" smtClean="0"/>
              <a:t>a </a:t>
            </a:r>
            <a:r>
              <a:rPr lang="en-CA" altLang="en-US" sz="1700" dirty="0"/>
              <a:t>child’s </a:t>
            </a:r>
            <a:r>
              <a:rPr lang="en-US" altLang="en-US" sz="1700" dirty="0" smtClean="0"/>
              <a:t>future studies </a:t>
            </a:r>
            <a:r>
              <a:rPr lang="en-CA" altLang="en-US" sz="1700" dirty="0" smtClean="0"/>
              <a:t>to </a:t>
            </a:r>
            <a:r>
              <a:rPr lang="en-CA" altLang="en-US" sz="1700" dirty="0"/>
              <a:t>grow tax-free, until </a:t>
            </a:r>
            <a:r>
              <a:rPr lang="en-CA" altLang="en-US" sz="1700" dirty="0" smtClean="0"/>
              <a:t>it is withdrawn for post-secondary education;</a:t>
            </a:r>
            <a:endParaRPr lang="en-CA" altLang="en-US" sz="1700" dirty="0" smtClean="0">
              <a:solidFill>
                <a:srgbClr val="0000CC"/>
              </a:solidFill>
            </a:endParaRP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Clr>
                <a:srgbClr val="7A82AA"/>
              </a:buClr>
              <a:buFont typeface="Arial" panose="020B0604020202020204" pitchFamily="34" charset="0"/>
              <a:buChar char="•"/>
            </a:pPr>
            <a:r>
              <a:rPr lang="en-CA" sz="1700" dirty="0" smtClean="0"/>
              <a:t>not only be used to </a:t>
            </a:r>
            <a:r>
              <a:rPr lang="en-CA" sz="1700" dirty="0"/>
              <a:t>help </a:t>
            </a:r>
            <a:r>
              <a:rPr lang="en-CA" sz="1700" dirty="0" smtClean="0"/>
              <a:t>with </a:t>
            </a:r>
            <a:r>
              <a:rPr lang="en-CA" sz="1700" dirty="0"/>
              <a:t>the costs </a:t>
            </a:r>
            <a:r>
              <a:rPr lang="en-CA" sz="1700" dirty="0" smtClean="0"/>
              <a:t>of tuition, but also </a:t>
            </a:r>
            <a:r>
              <a:rPr lang="en-CA" sz="1700" dirty="0"/>
              <a:t>housing, transportation, and other </a:t>
            </a:r>
            <a:r>
              <a:rPr lang="en-CA" sz="1700" dirty="0" smtClean="0"/>
              <a:t>education-related </a:t>
            </a:r>
            <a:r>
              <a:rPr lang="en-CA" sz="1700" dirty="0"/>
              <a:t>expenses (e.g</a:t>
            </a:r>
            <a:r>
              <a:rPr lang="en-CA" sz="1700" dirty="0" smtClean="0"/>
              <a:t>., </a:t>
            </a:r>
            <a:r>
              <a:rPr lang="en-CA" sz="1700" dirty="0"/>
              <a:t>textbooks, equipment, </a:t>
            </a:r>
            <a:r>
              <a:rPr lang="en-CA" sz="1700" dirty="0" smtClean="0"/>
              <a:t>supplies, etc.); and</a:t>
            </a:r>
          </a:p>
          <a:p>
            <a:pPr marL="800100" lvl="1" indent="-342900">
              <a:spcBef>
                <a:spcPct val="0"/>
              </a:spcBef>
              <a:spcAft>
                <a:spcPts val="600"/>
              </a:spcAft>
              <a:buClr>
                <a:srgbClr val="7A82AA"/>
              </a:buClr>
              <a:buFont typeface="Arial" panose="020B0604020202020204" pitchFamily="34" charset="0"/>
              <a:buChar char="•"/>
            </a:pPr>
            <a:r>
              <a:rPr lang="en-CA" altLang="en-US" sz="1700" dirty="0"/>
              <a:t>attract </a:t>
            </a:r>
            <a:r>
              <a:rPr lang="en-CA" altLang="en-US" sz="1700" dirty="0" smtClean="0"/>
              <a:t>federal </a:t>
            </a:r>
            <a:r>
              <a:rPr lang="en-CA" altLang="en-US" sz="1700" dirty="0"/>
              <a:t>and </a:t>
            </a:r>
            <a:r>
              <a:rPr lang="en-CA" altLang="en-US" sz="1700" dirty="0" smtClean="0"/>
              <a:t>where applicable, provincial </a:t>
            </a:r>
            <a:r>
              <a:rPr lang="en-CA" altLang="en-US" sz="1700" dirty="0"/>
              <a:t>education savings </a:t>
            </a:r>
            <a:r>
              <a:rPr lang="en-CA" altLang="en-US" sz="1700" dirty="0" smtClean="0"/>
              <a:t>incentives.</a:t>
            </a:r>
            <a:endParaRPr lang="en-CA" altLang="en-US" sz="1700" dirty="0"/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CA" sz="2400" dirty="0"/>
          </a:p>
          <a:p>
            <a:pPr marL="342900" indent="-342900">
              <a:spcBef>
                <a:spcPct val="0"/>
              </a:spcBef>
              <a:spcAft>
                <a:spcPct val="70000"/>
              </a:spcAft>
              <a:buFont typeface="Arial" panose="020B0604020202020204" pitchFamily="34" charset="0"/>
              <a:buChar char="•"/>
            </a:pPr>
            <a:endParaRPr lang="en-CA" altLang="en-US" sz="2000" dirty="0">
              <a:solidFill>
                <a:srgbClr val="0000CC"/>
              </a:solidFill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91" y="3954106"/>
            <a:ext cx="6098935" cy="212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2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440574" y="581891"/>
            <a:ext cx="8195425" cy="865909"/>
          </a:xfrm>
        </p:spPr>
        <p:txBody>
          <a:bodyPr>
            <a:normAutofit/>
          </a:bodyPr>
          <a:lstStyle/>
          <a:p>
            <a:pPr algn="ctr"/>
            <a:r>
              <a:rPr lang="en-CA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Canada Learning Bond</a:t>
            </a:r>
            <a:endParaRPr lang="en-CA" sz="290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4000" y="1448407"/>
            <a:ext cx="5369034" cy="415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7A82AA"/>
              </a:buClr>
              <a:buFont typeface="Wingdings" panose="05000000000000000000" pitchFamily="2" charset="2"/>
              <a:buChar char="§"/>
            </a:pPr>
            <a:r>
              <a:rPr lang="en-CA" sz="1700" dirty="0">
                <a:solidFill>
                  <a:prstClr val="black"/>
                </a:solidFill>
                <a:cs typeface="Arial"/>
              </a:rPr>
              <a:t>The </a:t>
            </a:r>
            <a:r>
              <a:rPr lang="en-CA" sz="1700" b="1" dirty="0">
                <a:solidFill>
                  <a:prstClr val="black"/>
                </a:solidFill>
                <a:cs typeface="Arial"/>
              </a:rPr>
              <a:t>Canada Learning Bond </a:t>
            </a:r>
            <a:r>
              <a:rPr lang="en-CA" sz="1700" dirty="0">
                <a:solidFill>
                  <a:prstClr val="black"/>
                </a:solidFill>
                <a:cs typeface="Arial"/>
              </a:rPr>
              <a:t>(CLB) is available to eligible children from low-income families born in 2004 or later. It provides:</a:t>
            </a:r>
          </a:p>
          <a:p>
            <a:pPr marL="742950" lvl="2" indent="-285750">
              <a:lnSpc>
                <a:spcPct val="80000"/>
              </a:lnSpc>
              <a:spcAft>
                <a:spcPts val="1200"/>
              </a:spcAft>
              <a:buClr>
                <a:srgbClr val="7A82AA"/>
              </a:buClr>
              <a:buFont typeface="Arial" panose="020B0604020202020204" pitchFamily="34" charset="0"/>
              <a:buChar char="•"/>
            </a:pPr>
            <a:r>
              <a:rPr lang="en-CA" sz="1700" dirty="0">
                <a:solidFill>
                  <a:prstClr val="black"/>
                </a:solidFill>
                <a:cs typeface="Arial"/>
              </a:rPr>
              <a:t>an initial payment of $500 </a:t>
            </a:r>
            <a:r>
              <a:rPr lang="en-CA" altLang="en-US" sz="1700" dirty="0">
                <a:solidFill>
                  <a:prstClr val="black"/>
                </a:solidFill>
                <a:cs typeface="Arial"/>
              </a:rPr>
              <a:t>into an RESP, a</a:t>
            </a:r>
            <a:r>
              <a:rPr lang="en-CA" sz="1700" dirty="0">
                <a:solidFill>
                  <a:prstClr val="black"/>
                </a:solidFill>
                <a:cs typeface="Arial"/>
              </a:rPr>
              <a:t>s well as additional payments of $100 for each year of eligibility, up to age 15, and a maximum of $2,000.</a:t>
            </a:r>
            <a:endParaRPr lang="en-CA" altLang="en-US" sz="1700" dirty="0">
              <a:solidFill>
                <a:prstClr val="black"/>
              </a:solidFill>
              <a:cs typeface="Arial"/>
            </a:endParaRPr>
          </a:p>
          <a:p>
            <a:pPr marL="342900" indent="-342900">
              <a:lnSpc>
                <a:spcPct val="80000"/>
              </a:lnSpc>
              <a:spcAft>
                <a:spcPts val="1200"/>
              </a:spcAft>
              <a:buClr>
                <a:srgbClr val="7A82AA"/>
              </a:buClr>
              <a:buFont typeface="Wingdings" panose="05000000000000000000" pitchFamily="2" charset="2"/>
              <a:buChar char="§"/>
            </a:pPr>
            <a:r>
              <a:rPr lang="en-CA" sz="1700" b="1" dirty="0">
                <a:solidFill>
                  <a:prstClr val="black"/>
                </a:solidFill>
                <a:cs typeface="Arial"/>
              </a:rPr>
              <a:t>No annual personal contributions are required </a:t>
            </a:r>
            <a:r>
              <a:rPr lang="en-CA" sz="1700" dirty="0">
                <a:solidFill>
                  <a:prstClr val="black"/>
                </a:solidFill>
                <a:cs typeface="Arial"/>
              </a:rPr>
              <a:t>to receive the CLB. </a:t>
            </a:r>
          </a:p>
          <a:p>
            <a:pPr marL="342900" lvl="0" indent="-342900">
              <a:lnSpc>
                <a:spcPct val="80000"/>
              </a:lnSpc>
              <a:spcAft>
                <a:spcPts val="1200"/>
              </a:spcAft>
              <a:buClr>
                <a:srgbClr val="7A82AA"/>
              </a:buClr>
              <a:buFont typeface="Wingdings" panose="05000000000000000000" pitchFamily="2" charset="2"/>
              <a:buChar char="§"/>
            </a:pPr>
            <a:r>
              <a:rPr lang="en-CA" sz="1700" dirty="0" smtClean="0">
                <a:solidFill>
                  <a:prstClr val="black"/>
                </a:solidFill>
                <a:cs typeface="Arial"/>
              </a:rPr>
              <a:t>It </a:t>
            </a:r>
            <a:r>
              <a:rPr lang="en-CA" sz="1700" dirty="0">
                <a:solidFill>
                  <a:prstClr val="black"/>
                </a:solidFill>
                <a:cs typeface="Arial"/>
              </a:rPr>
              <a:t>is the </a:t>
            </a:r>
            <a:r>
              <a:rPr lang="en-CA" sz="1700" b="1" dirty="0">
                <a:solidFill>
                  <a:prstClr val="black"/>
                </a:solidFill>
                <a:cs typeface="Arial"/>
              </a:rPr>
              <a:t>primary caregiver</a:t>
            </a:r>
            <a:r>
              <a:rPr lang="en-CA" sz="1700" dirty="0">
                <a:solidFill>
                  <a:prstClr val="black"/>
                </a:solidFill>
                <a:cs typeface="Arial"/>
              </a:rPr>
              <a:t> (PCG) or, as of January 2018, their cohabiting spouse or common-law partner, who must request the CLB on behalf of an eligible child</a:t>
            </a:r>
            <a:r>
              <a:rPr lang="en-CA" sz="1700" dirty="0" smtClean="0">
                <a:solidFill>
                  <a:prstClr val="black"/>
                </a:solidFill>
                <a:cs typeface="Arial"/>
              </a:rPr>
              <a:t>.</a:t>
            </a:r>
          </a:p>
          <a:p>
            <a:pPr marL="342900" indent="-342900">
              <a:lnSpc>
                <a:spcPct val="80000"/>
              </a:lnSpc>
              <a:spcAft>
                <a:spcPts val="1200"/>
              </a:spcAft>
              <a:buClr>
                <a:srgbClr val="7A82AA"/>
              </a:buClr>
              <a:buFont typeface="Wingdings" panose="05000000000000000000" pitchFamily="2" charset="2"/>
              <a:buChar char="§"/>
            </a:pPr>
            <a:r>
              <a:rPr lang="en-CA" sz="1700" dirty="0" smtClean="0">
                <a:solidFill>
                  <a:prstClr val="black"/>
                </a:solidFill>
                <a:cs typeface="Arial"/>
              </a:rPr>
              <a:t>Beneficiaries can request the CLB payments that they have not received when they are between the ages of 18 and 21.</a:t>
            </a:r>
            <a:endParaRPr lang="en-CA" sz="1700" dirty="0">
              <a:solidFill>
                <a:prstClr val="black"/>
              </a:solidFill>
              <a:cs typeface="Arial"/>
            </a:endParaRPr>
          </a:p>
          <a:p>
            <a:pPr marL="342900" indent="-342900">
              <a:lnSpc>
                <a:spcPct val="80000"/>
              </a:lnSpc>
              <a:spcAft>
                <a:spcPts val="1200"/>
              </a:spcAft>
              <a:buClr>
                <a:srgbClr val="7A82AA"/>
              </a:buClr>
              <a:buFont typeface="Wingdings" panose="05000000000000000000" pitchFamily="2" charset="2"/>
              <a:buChar char="§"/>
            </a:pPr>
            <a:endParaRPr lang="en-CA" sz="17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2" name="AutoShape 2" descr="Résultats de recherche d'images pour « canada learning bond »">
            <a:extLst>
              <a:ext uri="{FF2B5EF4-FFF2-40B4-BE49-F238E27FC236}">
                <a16:creationId xmlns:a16="http://schemas.microsoft.com/office/drawing/2014/main" xmlns="" id="{30ECEE8E-1E3B-4C23-880D-E6190C2F2F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3" name="AutoShape 4" descr="Résultats de recherche d'images pour « canada learning bond »">
            <a:extLst>
              <a:ext uri="{FF2B5EF4-FFF2-40B4-BE49-F238E27FC236}">
                <a16:creationId xmlns:a16="http://schemas.microsoft.com/office/drawing/2014/main" xmlns="" id="{82E81521-496B-43A9-BB76-5953C44344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8" name="AutoShape 6" descr="Résultats de recherche d'images pour « canada learning bond »">
            <a:extLst>
              <a:ext uri="{FF2B5EF4-FFF2-40B4-BE49-F238E27FC236}">
                <a16:creationId xmlns:a16="http://schemas.microsoft.com/office/drawing/2014/main" xmlns="" id="{623E4DD0-9688-4013-A28B-B948611190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3086" name="Picture 14" descr="http://www12.edsc.gc.ca/sgpe-pmps/servlet/sgpp-pmps-pub?curjsp=p.5bd.2t.1.3ls@-eng.jsp&amp;curactn=dsplyimg&amp;pid=4692&amp;did=2">
            <a:extLst>
              <a:ext uri="{FF2B5EF4-FFF2-40B4-BE49-F238E27FC236}">
                <a16:creationId xmlns:a16="http://schemas.microsoft.com/office/drawing/2014/main" xmlns="" id="{EC4A6DB7-9132-455B-A77C-D74CC7E0C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612" y="1327702"/>
            <a:ext cx="2043822" cy="450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888" y="210838"/>
            <a:ext cx="2248818" cy="1530407"/>
          </a:xfrm>
          <a:prstGeom prst="rect">
            <a:avLst/>
          </a:prstGeom>
        </p:spPr>
      </p:pic>
      <p:pic>
        <p:nvPicPr>
          <p:cNvPr id="11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99847">
            <a:off x="701558" y="-110530"/>
            <a:ext cx="1187247" cy="20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4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39834" y="590204"/>
            <a:ext cx="7822276" cy="695671"/>
          </a:xfrm>
        </p:spPr>
        <p:txBody>
          <a:bodyPr>
            <a:noAutofit/>
          </a:bodyPr>
          <a:lstStyle/>
          <a:p>
            <a:pPr algn="ctr"/>
            <a:r>
              <a:rPr lang="en-CA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Canada Education Savings Grant</a:t>
            </a:r>
            <a:endParaRPr lang="en-US" sz="2900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3736" y="1436705"/>
            <a:ext cx="8497747" cy="28931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7A82AA"/>
              </a:buClr>
              <a:buFont typeface="Wingdings" panose="05000000000000000000" pitchFamily="2" charset="2"/>
              <a:buChar char="§"/>
            </a:pPr>
            <a:r>
              <a:rPr lang="en-CA" altLang="en-US" sz="1700" dirty="0">
                <a:solidFill>
                  <a:prstClr val="black"/>
                </a:solidFill>
                <a:cs typeface="Arial"/>
              </a:rPr>
              <a:t>The </a:t>
            </a:r>
            <a:r>
              <a:rPr lang="en-CA" altLang="en-US" sz="1700" b="1" dirty="0">
                <a:solidFill>
                  <a:prstClr val="black"/>
                </a:solidFill>
                <a:cs typeface="Arial"/>
              </a:rPr>
              <a:t>Canada Education Savings Grant </a:t>
            </a:r>
            <a:r>
              <a:rPr lang="en-CA" altLang="en-US" sz="1700" dirty="0">
                <a:solidFill>
                  <a:prstClr val="black"/>
                </a:solidFill>
                <a:cs typeface="Arial"/>
              </a:rPr>
              <a:t>(CESG) consists of </a:t>
            </a:r>
            <a:r>
              <a:rPr lang="en-CA" altLang="en-US" sz="1700" b="1" dirty="0">
                <a:solidFill>
                  <a:prstClr val="black"/>
                </a:solidFill>
                <a:cs typeface="Arial"/>
              </a:rPr>
              <a:t>20% amount of grant on the first $2,500</a:t>
            </a:r>
            <a:r>
              <a:rPr lang="en-CA" altLang="en-US" sz="1700" dirty="0">
                <a:solidFill>
                  <a:prstClr val="black"/>
                </a:solidFill>
                <a:cs typeface="Arial"/>
              </a:rPr>
              <a:t> in annual personal contributions to an RESP, for a maximum of $500 per year, which is available to all eligible </a:t>
            </a:r>
            <a:r>
              <a:rPr lang="en-CA" altLang="en-US" sz="1700" dirty="0" smtClean="0">
                <a:solidFill>
                  <a:prstClr val="black"/>
                </a:solidFill>
                <a:cs typeface="Arial"/>
              </a:rPr>
              <a:t>children </a:t>
            </a:r>
            <a:r>
              <a:rPr lang="en-CA" altLang="en-US" sz="1700" dirty="0">
                <a:solidFill>
                  <a:prstClr val="black"/>
                </a:solidFill>
                <a:cs typeface="Arial"/>
              </a:rPr>
              <a:t>regardless of family income, and an additional amount of CESG, which provides:</a:t>
            </a:r>
          </a:p>
          <a:p>
            <a:pPr marL="742950" lvl="2" indent="-285750">
              <a:spcAft>
                <a:spcPts val="1200"/>
              </a:spcAft>
              <a:buClr>
                <a:srgbClr val="7A82AA"/>
              </a:buClr>
              <a:buFont typeface="Arial" panose="020B0604020202020204" pitchFamily="34" charset="0"/>
              <a:buChar char="•"/>
            </a:pPr>
            <a:r>
              <a:rPr lang="en-CA" altLang="en-US" sz="1700" b="1" dirty="0">
                <a:solidFill>
                  <a:prstClr val="black"/>
                </a:solidFill>
                <a:cs typeface="Arial"/>
              </a:rPr>
              <a:t>10% on the first $500 of annual personal contributions </a:t>
            </a:r>
            <a:r>
              <a:rPr lang="en-CA" altLang="en-US" sz="1700" dirty="0">
                <a:solidFill>
                  <a:prstClr val="black"/>
                </a:solidFill>
                <a:cs typeface="Arial"/>
              </a:rPr>
              <a:t>for children from families with an adjusted income between $</a:t>
            </a:r>
            <a:r>
              <a:rPr lang="en-CA" altLang="en-US" sz="1700" dirty="0" smtClean="0">
                <a:solidFill>
                  <a:prstClr val="black"/>
                </a:solidFill>
                <a:cs typeface="Arial"/>
              </a:rPr>
              <a:t>46,605 </a:t>
            </a:r>
            <a:r>
              <a:rPr lang="en-CA" altLang="en-US" sz="1700" dirty="0">
                <a:solidFill>
                  <a:prstClr val="black"/>
                </a:solidFill>
                <a:cs typeface="Arial"/>
              </a:rPr>
              <a:t>and $</a:t>
            </a:r>
            <a:r>
              <a:rPr lang="en-CA" altLang="en-US" sz="1700" dirty="0" smtClean="0">
                <a:solidFill>
                  <a:prstClr val="black"/>
                </a:solidFill>
                <a:cs typeface="Arial"/>
              </a:rPr>
              <a:t>93,208; </a:t>
            </a:r>
            <a:r>
              <a:rPr lang="en-CA" altLang="en-US" sz="1700" dirty="0">
                <a:solidFill>
                  <a:prstClr val="black"/>
                </a:solidFill>
                <a:cs typeface="Arial"/>
              </a:rPr>
              <a:t>or, </a:t>
            </a:r>
          </a:p>
          <a:p>
            <a:pPr marL="742950" lvl="2" indent="-285750">
              <a:spcAft>
                <a:spcPts val="1200"/>
              </a:spcAft>
              <a:buClr>
                <a:srgbClr val="7A82AA"/>
              </a:buClr>
              <a:buFont typeface="Arial" panose="020B0604020202020204" pitchFamily="34" charset="0"/>
              <a:buChar char="•"/>
            </a:pPr>
            <a:r>
              <a:rPr lang="en-CA" altLang="en-US" sz="1700" b="1" dirty="0">
                <a:solidFill>
                  <a:prstClr val="black"/>
                </a:solidFill>
                <a:cs typeface="Arial"/>
              </a:rPr>
              <a:t>20% on the first $500 of annual personal contributions </a:t>
            </a:r>
            <a:r>
              <a:rPr lang="en-CA" altLang="en-US" sz="1700" dirty="0">
                <a:solidFill>
                  <a:prstClr val="black"/>
                </a:solidFill>
                <a:cs typeface="Arial"/>
              </a:rPr>
              <a:t>for children from families with an adjusted income income of $</a:t>
            </a:r>
            <a:r>
              <a:rPr lang="en-CA" altLang="en-US" sz="1700" dirty="0" smtClean="0">
                <a:solidFill>
                  <a:prstClr val="black"/>
                </a:solidFill>
                <a:cs typeface="Arial"/>
              </a:rPr>
              <a:t>46,605 </a:t>
            </a:r>
            <a:r>
              <a:rPr lang="en-CA" altLang="en-US" sz="1700" dirty="0">
                <a:solidFill>
                  <a:prstClr val="black"/>
                </a:solidFill>
                <a:cs typeface="Arial"/>
              </a:rPr>
              <a:t>or less.</a:t>
            </a:r>
          </a:p>
          <a:p>
            <a:pPr marL="342900" indent="-342900">
              <a:spcAft>
                <a:spcPts val="600"/>
              </a:spcAft>
              <a:buClr>
                <a:srgbClr val="7A82AA"/>
              </a:buClr>
              <a:buFont typeface="Arial"/>
              <a:buChar char="•"/>
            </a:pPr>
            <a:endParaRPr lang="en-CA" altLang="en-US" sz="1600" dirty="0">
              <a:solidFill>
                <a:prstClr val="black"/>
              </a:solidFill>
              <a:cs typeface="Arial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01" y="3829636"/>
            <a:ext cx="6414819" cy="2238898"/>
          </a:xfrm>
          <a:prstGeom prst="rect">
            <a:avLst/>
          </a:prstGeom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888" y="210838"/>
            <a:ext cx="2248818" cy="153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00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681643" y="540328"/>
            <a:ext cx="7747461" cy="834448"/>
          </a:xfrm>
        </p:spPr>
        <p:txBody>
          <a:bodyPr>
            <a:normAutofit/>
          </a:bodyPr>
          <a:lstStyle/>
          <a:p>
            <a:pPr algn="ctr"/>
            <a:r>
              <a:rPr lang="en-CA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CESG and CLB Eligibility</a:t>
            </a:r>
            <a:endParaRPr lang="en-CA" sz="2900" dirty="0"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955683"/>
              </p:ext>
            </p:extLst>
          </p:nvPr>
        </p:nvGraphicFramePr>
        <p:xfrm>
          <a:off x="390623" y="1499675"/>
          <a:ext cx="8395158" cy="2997213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40564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386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839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Canada</a:t>
                      </a:r>
                      <a:r>
                        <a:rPr lang="en-CA" sz="17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Education Savings Grant</a:t>
                      </a:r>
                      <a:endParaRPr lang="en-CA" sz="1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8580" marR="68580" marT="0" marB="0" anchor="ctr">
                    <a:solidFill>
                      <a:srgbClr val="7A82AA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A82AA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5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</a:t>
                      </a:r>
                      <a:r>
                        <a:rPr lang="en-CA" sz="15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up to 17 years of age*;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A82AA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5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 a resident of Canada;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A82AA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5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 </a:t>
                      </a:r>
                      <a:r>
                        <a:rPr lang="en-CA" sz="15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valid </a:t>
                      </a:r>
                      <a:r>
                        <a:rPr lang="en-CA" sz="15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 Insurance </a:t>
                      </a:r>
                      <a:r>
                        <a:rPr lang="en-CA" sz="15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Number’s;</a:t>
                      </a:r>
                      <a:endParaRPr lang="en-CA" sz="1500" b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A82AA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5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 named as a beneficiary to an RESP; and,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A82AA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500" b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 a contribution made to an RESP on </a:t>
                      </a:r>
                      <a:r>
                        <a:rPr lang="en-CA" sz="15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their behalf .</a:t>
                      </a: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132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CA" sz="17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Canada</a:t>
                      </a:r>
                      <a:r>
                        <a:rPr lang="en-CA" sz="17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Learning Bond</a:t>
                      </a:r>
                      <a:endParaRPr lang="en-CA" sz="17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8580" marR="68580" marT="0" marB="0" anchor="ctr">
                    <a:solidFill>
                      <a:srgbClr val="7A82AA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A82AA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5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</a:t>
                      </a:r>
                      <a:r>
                        <a:rPr lang="en-CA" sz="15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born on or after January 1, 2004;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A82AA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5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 a resident of Canada;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A82AA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5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Have </a:t>
                      </a:r>
                      <a:r>
                        <a:rPr lang="en-CA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valid </a:t>
                      </a:r>
                      <a:r>
                        <a:rPr lang="en-CA" sz="15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 Insurance </a:t>
                      </a:r>
                      <a:r>
                        <a:rPr lang="en-CA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Number’s;</a:t>
                      </a:r>
                      <a:endParaRPr lang="en-CA" sz="15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A82AA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5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 named as a beneficiary to an RESP; and,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A82AA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CA" sz="15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 </a:t>
                      </a:r>
                      <a:r>
                        <a:rPr lang="en-CA" sz="15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from a low-income family</a:t>
                      </a:r>
                      <a:r>
                        <a:rPr lang="en-CA" sz="15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CA" sz="1500" dirty="0">
                        <a:effectLst/>
                        <a:latin typeface="Calibri"/>
                        <a:ea typeface="Calibri"/>
                        <a:cs typeface="Shruti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88730" y="4998331"/>
            <a:ext cx="822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800" i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* </a:t>
            </a:r>
            <a:r>
              <a:rPr lang="en-CA" altLang="en-US" sz="1200" i="1" u="sng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Note</a:t>
            </a:r>
            <a:r>
              <a:rPr lang="en-CA" altLang="en-US" sz="1200" i="1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: To be eligible for the CESG in their 16</a:t>
            </a:r>
            <a:r>
              <a:rPr lang="en-CA" altLang="en-US" sz="1200" i="1" baseline="300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th</a:t>
            </a:r>
            <a:r>
              <a:rPr lang="en-CA" altLang="en-US" sz="1200" i="1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or 17</a:t>
            </a:r>
            <a:r>
              <a:rPr lang="en-CA" altLang="en-US" sz="1200" i="1" baseline="30000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th</a:t>
            </a:r>
            <a:r>
              <a:rPr lang="en-CA" altLang="en-US" sz="1200" i="1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year, certain RESP contribution requirements must have been met before the end of the year in which the beneficiary turned 15 years of age.</a:t>
            </a:r>
            <a:r>
              <a:rPr lang="en-CA" altLang="en-US" sz="800" i="1" dirty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lang="en-CA" alt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99847">
            <a:off x="701558" y="-110530"/>
            <a:ext cx="1187247" cy="2054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888" y="210838"/>
            <a:ext cx="2248818" cy="1530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9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lide Number Placeholder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8</a:t>
            </a:fld>
            <a:endParaRPr/>
          </a:p>
        </p:txBody>
      </p:sp>
      <p:sp>
        <p:nvSpPr>
          <p:cNvPr id="242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508876" y="1180407"/>
            <a:ext cx="5166437" cy="4674293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443484">
              <a:lnSpc>
                <a:spcPct val="90000"/>
              </a:lnSpc>
              <a:spcBef>
                <a:spcPts val="500"/>
              </a:spcBef>
              <a:buClr>
                <a:srgbClr val="7A82AA"/>
              </a:buClr>
              <a:buFont typeface="Wingdings" panose="05000000000000000000" pitchFamily="2" charset="2"/>
              <a:buChar char="§"/>
              <a:defRPr sz="1746">
                <a:latin typeface="+mj-lt"/>
                <a:ea typeface="+mj-ea"/>
                <a:cs typeface="+mj-cs"/>
                <a:sym typeface="Calibri"/>
              </a:defRPr>
            </a:pPr>
            <a:r>
              <a:rPr sz="1600" dirty="0" smtClean="0"/>
              <a:t>Canadians </a:t>
            </a:r>
            <a:r>
              <a:rPr sz="1600" dirty="0"/>
              <a:t>held a total of $51.3 billion in </a:t>
            </a:r>
            <a:r>
              <a:rPr lang="en-CA" sz="1600" dirty="0" smtClean="0"/>
              <a:t>RESP </a:t>
            </a:r>
            <a:r>
              <a:rPr sz="1600" dirty="0" smtClean="0"/>
              <a:t>assets </a:t>
            </a:r>
            <a:r>
              <a:rPr sz="1600" dirty="0"/>
              <a:t>in </a:t>
            </a:r>
            <a:r>
              <a:rPr sz="1600" dirty="0" smtClean="0"/>
              <a:t>2016</a:t>
            </a:r>
            <a:r>
              <a:rPr lang="en-CA" sz="1600" dirty="0" smtClean="0"/>
              <a:t>:</a:t>
            </a:r>
            <a:endParaRPr sz="1600" dirty="0"/>
          </a:p>
          <a:p>
            <a:pPr marL="720661" lvl="1" indent="-277177" defTabSz="443484">
              <a:lnSpc>
                <a:spcPct val="90000"/>
              </a:lnSpc>
              <a:spcBef>
                <a:spcPts val="500"/>
              </a:spcBef>
              <a:buClr>
                <a:srgbClr val="7A82AA"/>
              </a:buClr>
              <a:buChar char="•"/>
              <a:defRPr sz="1746" b="1">
                <a:latin typeface="+mj-lt"/>
                <a:ea typeface="+mj-ea"/>
                <a:cs typeface="+mj-cs"/>
                <a:sym typeface="Calibri"/>
              </a:defRPr>
            </a:pPr>
            <a:r>
              <a:rPr sz="1600" dirty="0" smtClean="0">
                <a:solidFill>
                  <a:schemeClr val="tx1"/>
                </a:solidFill>
              </a:rPr>
              <a:t>$</a:t>
            </a:r>
            <a:r>
              <a:rPr sz="1600" dirty="0">
                <a:solidFill>
                  <a:schemeClr val="tx1"/>
                </a:solidFill>
              </a:rPr>
              <a:t>4.43 </a:t>
            </a:r>
            <a:r>
              <a:rPr sz="1600" dirty="0" smtClean="0">
                <a:solidFill>
                  <a:schemeClr val="tx1"/>
                </a:solidFill>
              </a:rPr>
              <a:t>billion</a:t>
            </a:r>
            <a:r>
              <a:rPr lang="en-CA" sz="1600" dirty="0" smtClean="0">
                <a:solidFill>
                  <a:schemeClr val="tx1"/>
                </a:solidFill>
              </a:rPr>
              <a:t> was contributed by Canadians </a:t>
            </a:r>
            <a:r>
              <a:rPr sz="1600" dirty="0" smtClean="0">
                <a:solidFill>
                  <a:schemeClr val="tx1"/>
                </a:solidFill>
              </a:rPr>
              <a:t>in</a:t>
            </a:r>
            <a:r>
              <a:rPr lang="en-CA" sz="1600" dirty="0" smtClean="0">
                <a:solidFill>
                  <a:schemeClr val="tx1"/>
                </a:solidFill>
              </a:rPr>
              <a:t>to</a:t>
            </a:r>
            <a:r>
              <a:rPr sz="1600" dirty="0" smtClean="0">
                <a:solidFill>
                  <a:schemeClr val="tx1"/>
                </a:solidFill>
              </a:rPr>
              <a:t> </a:t>
            </a:r>
            <a:r>
              <a:rPr sz="1600" dirty="0">
                <a:solidFill>
                  <a:schemeClr val="tx1"/>
                </a:solidFill>
              </a:rPr>
              <a:t>RESPs in 2016</a:t>
            </a:r>
            <a:r>
              <a:rPr sz="1600" dirty="0" smtClean="0">
                <a:solidFill>
                  <a:schemeClr val="tx1"/>
                </a:solidFill>
              </a:rPr>
              <a:t>;</a:t>
            </a:r>
            <a:endParaRPr lang="en-CA" sz="1600" dirty="0" smtClean="0">
              <a:solidFill>
                <a:schemeClr val="tx1"/>
              </a:solidFill>
            </a:endParaRPr>
          </a:p>
          <a:p>
            <a:pPr marL="720661" lvl="1" indent="-277177" defTabSz="443484">
              <a:lnSpc>
                <a:spcPct val="90000"/>
              </a:lnSpc>
              <a:spcBef>
                <a:spcPts val="500"/>
              </a:spcBef>
              <a:buClr>
                <a:srgbClr val="7A82AA"/>
              </a:buClr>
              <a:buChar char="•"/>
              <a:defRPr sz="1746" b="1">
                <a:latin typeface="+mj-lt"/>
                <a:ea typeface="+mj-ea"/>
                <a:cs typeface="+mj-cs"/>
                <a:sym typeface="Calibri"/>
              </a:defRPr>
            </a:pPr>
            <a:r>
              <a:rPr lang="en-CA" sz="1600" dirty="0" smtClean="0"/>
              <a:t>Of note, </a:t>
            </a:r>
            <a:r>
              <a:rPr lang="en-CA" sz="1600" dirty="0" smtClean="0">
                <a:solidFill>
                  <a:schemeClr val="tx1"/>
                </a:solidFill>
              </a:rPr>
              <a:t>$301 million was paid to children from low and middle income families - a 350% increase from $67 million paid in 2006.</a:t>
            </a:r>
          </a:p>
          <a:p>
            <a:pPr defTabSz="443484">
              <a:spcBef>
                <a:spcPts val="0"/>
              </a:spcBef>
              <a:spcAft>
                <a:spcPts val="600"/>
              </a:spcAft>
              <a:buClr>
                <a:srgbClr val="7A82AA"/>
              </a:buClr>
              <a:buFont typeface="Wingdings" panose="05000000000000000000" pitchFamily="2" charset="2"/>
              <a:buChar char="§"/>
              <a:defRPr sz="1746">
                <a:latin typeface="+mj-lt"/>
                <a:ea typeface="+mj-ea"/>
                <a:cs typeface="+mj-cs"/>
                <a:sym typeface="Calibri"/>
              </a:defRPr>
            </a:pPr>
            <a:r>
              <a:rPr lang="en-CA" sz="1600" dirty="0" smtClean="0">
                <a:sym typeface="Calibri"/>
              </a:rPr>
              <a:t>In </a:t>
            </a:r>
            <a:r>
              <a:rPr lang="en-CA" sz="1600" dirty="0">
                <a:sym typeface="Calibri"/>
              </a:rPr>
              <a:t>2016, 546,141 children received $134 million in </a:t>
            </a:r>
            <a:r>
              <a:rPr lang="en-CA" sz="1600" dirty="0" smtClean="0">
                <a:sym typeface="Calibri"/>
              </a:rPr>
              <a:t>CLB.</a:t>
            </a:r>
          </a:p>
          <a:p>
            <a:pPr defTabSz="443484">
              <a:spcBef>
                <a:spcPts val="0"/>
              </a:spcBef>
              <a:spcAft>
                <a:spcPts val="600"/>
              </a:spcAft>
              <a:buClr>
                <a:srgbClr val="7A82AA"/>
              </a:buClr>
              <a:buFont typeface="Wingdings" panose="05000000000000000000" pitchFamily="2" charset="2"/>
              <a:buChar char="§"/>
              <a:defRPr sz="1746">
                <a:latin typeface="+mj-lt"/>
                <a:ea typeface="+mj-ea"/>
                <a:cs typeface="+mj-cs"/>
                <a:sym typeface="Calibri"/>
              </a:defRPr>
            </a:pPr>
            <a:r>
              <a:rPr lang="en-CA" sz="1600" dirty="0" smtClean="0">
                <a:sym typeface="Calibri"/>
              </a:rPr>
              <a:t>Personal </a:t>
            </a:r>
            <a:r>
              <a:rPr lang="en-CA" sz="1600" dirty="0">
                <a:sym typeface="Calibri"/>
              </a:rPr>
              <a:t>contributions were made into 77% of the RESPs that received a CLB payment (420,000 RESPs</a:t>
            </a:r>
            <a:r>
              <a:rPr lang="en-CA" sz="1600" dirty="0" smtClean="0">
                <a:sym typeface="Calibri"/>
              </a:rPr>
              <a:t>).</a:t>
            </a:r>
          </a:p>
          <a:p>
            <a:pPr defTabSz="443484">
              <a:spcBef>
                <a:spcPts val="0"/>
              </a:spcBef>
              <a:spcAft>
                <a:spcPts val="600"/>
              </a:spcAft>
              <a:buClr>
                <a:srgbClr val="7A82AA"/>
              </a:buClr>
              <a:buFont typeface="Wingdings" panose="05000000000000000000" pitchFamily="2" charset="2"/>
              <a:buChar char="§"/>
              <a:defRPr sz="1746">
                <a:latin typeface="+mj-lt"/>
                <a:ea typeface="+mj-ea"/>
                <a:cs typeface="+mj-cs"/>
                <a:sym typeface="Calibri"/>
              </a:defRPr>
            </a:pPr>
            <a:r>
              <a:rPr lang="en-CA" sz="1600" dirty="0">
                <a:sym typeface="Calibri"/>
              </a:rPr>
              <a:t>$3.56 billion was withdrawn from RESPs to help finance the post-secondary education for more than 419,611 students</a:t>
            </a:r>
            <a:r>
              <a:rPr lang="en-CA" sz="1600" dirty="0" smtClean="0">
                <a:sym typeface="Calibri"/>
              </a:rPr>
              <a:t>.</a:t>
            </a:r>
            <a:endParaRPr lang="en-CA" sz="1600" dirty="0">
              <a:sym typeface="Calibri"/>
            </a:endParaRPr>
          </a:p>
          <a:p>
            <a:pPr defTabSz="443484">
              <a:spcBef>
                <a:spcPts val="0"/>
              </a:spcBef>
              <a:spcAft>
                <a:spcPts val="600"/>
              </a:spcAft>
              <a:buClr>
                <a:srgbClr val="7A82AA"/>
              </a:buClr>
              <a:buFont typeface="Wingdings" panose="05000000000000000000" pitchFamily="2" charset="2"/>
              <a:buChar char="§"/>
              <a:defRPr sz="1746">
                <a:latin typeface="+mj-lt"/>
                <a:ea typeface="+mj-ea"/>
                <a:cs typeface="+mj-cs"/>
                <a:sym typeface="Calibri"/>
              </a:defRPr>
            </a:pPr>
            <a:r>
              <a:rPr lang="en-CA" sz="1600" dirty="0">
                <a:sym typeface="Calibri"/>
              </a:rPr>
              <a:t>The 2016 ASR can be downloaded at: </a:t>
            </a:r>
            <a:r>
              <a:rPr lang="en-CA" sz="1600" b="1" dirty="0">
                <a:solidFill>
                  <a:srgbClr val="0070C0"/>
                </a:solidFill>
                <a:sym typeface="Calibri"/>
              </a:rPr>
              <a:t>https://www.canada.ca/en/employment-social-development/services/student-financial-aid/education-savings/reports.html</a:t>
            </a:r>
          </a:p>
          <a:p>
            <a:pPr defTabSz="443484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 sz="1746">
                <a:latin typeface="+mj-lt"/>
                <a:ea typeface="+mj-ea"/>
                <a:cs typeface="+mj-cs"/>
                <a:sym typeface="Calibri"/>
              </a:defRPr>
            </a:pPr>
            <a:endParaRPr lang="en-CA" sz="1800" dirty="0">
              <a:sym typeface="Calibri"/>
            </a:endParaRPr>
          </a:p>
          <a:p>
            <a:pPr marL="720661" lvl="1" indent="-277177" defTabSz="443484">
              <a:lnSpc>
                <a:spcPct val="90000"/>
              </a:lnSpc>
              <a:spcBef>
                <a:spcPts val="500"/>
              </a:spcBef>
              <a:buChar char="•"/>
              <a:defRPr sz="1746" b="1">
                <a:latin typeface="+mj-lt"/>
                <a:ea typeface="+mj-ea"/>
                <a:cs typeface="+mj-cs"/>
                <a:sym typeface="Calibri"/>
              </a:defRPr>
            </a:pPr>
            <a:endParaRPr sz="1800" dirty="0" smtClean="0">
              <a:solidFill>
                <a:schemeClr val="tx1"/>
              </a:solidFill>
            </a:endParaRPr>
          </a:p>
        </p:txBody>
      </p:sp>
      <p:sp>
        <p:nvSpPr>
          <p:cNvPr id="243" name="Title 1"/>
          <p:cNvSpPr txBox="1"/>
          <p:nvPr/>
        </p:nvSpPr>
        <p:spPr>
          <a:xfrm>
            <a:off x="508876" y="479844"/>
            <a:ext cx="8083578" cy="4924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>
            <a:lvl1pPr algn="ctr">
              <a:defRPr sz="2600" b="1">
                <a:solidFill>
                  <a:srgbClr val="7A82AA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b="0" dirty="0">
                <a:solidFill>
                  <a:schemeClr val="tx1"/>
                </a:solidFill>
              </a:rPr>
              <a:t>2016 </a:t>
            </a:r>
            <a:r>
              <a:rPr b="0" dirty="0" smtClean="0">
                <a:solidFill>
                  <a:schemeClr val="tx1"/>
                </a:solidFill>
              </a:rPr>
              <a:t>A</a:t>
            </a:r>
            <a:r>
              <a:rPr lang="en-CA" b="0" dirty="0" err="1" smtClean="0">
                <a:solidFill>
                  <a:schemeClr val="tx1"/>
                </a:solidFill>
              </a:rPr>
              <a:t>nnual</a:t>
            </a:r>
            <a:r>
              <a:rPr b="0" dirty="0" smtClean="0">
                <a:solidFill>
                  <a:schemeClr val="tx1"/>
                </a:solidFill>
              </a:rPr>
              <a:t> S</a:t>
            </a:r>
            <a:r>
              <a:rPr lang="en-CA" b="0" dirty="0" err="1" smtClean="0">
                <a:solidFill>
                  <a:schemeClr val="tx1"/>
                </a:solidFill>
              </a:rPr>
              <a:t>tatistical</a:t>
            </a:r>
            <a:r>
              <a:rPr b="0" dirty="0" smtClean="0">
                <a:solidFill>
                  <a:schemeClr val="tx1"/>
                </a:solidFill>
              </a:rPr>
              <a:t> R</a:t>
            </a:r>
            <a:r>
              <a:rPr lang="en-CA" b="0" dirty="0" err="1" smtClean="0">
                <a:solidFill>
                  <a:schemeClr val="tx1"/>
                </a:solidFill>
              </a:rPr>
              <a:t>eport</a:t>
            </a:r>
            <a:r>
              <a:rPr b="0" dirty="0" smtClean="0">
                <a:solidFill>
                  <a:schemeClr val="tx1"/>
                </a:solidFill>
              </a:rPr>
              <a:t> </a:t>
            </a:r>
            <a:endParaRPr b="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84784"/>
            <a:ext cx="2384600" cy="36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99847">
            <a:off x="495674" y="-306769"/>
            <a:ext cx="1187247" cy="20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1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idx="4294967295"/>
          </p:nvPr>
        </p:nvSpPr>
        <p:spPr>
          <a:xfrm>
            <a:off x="631766" y="540110"/>
            <a:ext cx="7991533" cy="665452"/>
          </a:xfrm>
        </p:spPr>
        <p:txBody>
          <a:bodyPr>
            <a:normAutofit/>
          </a:bodyPr>
          <a:lstStyle/>
          <a:p>
            <a:pPr algn="ctr"/>
            <a:r>
              <a:rPr lang="en-CA" sz="2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Mailings</a:t>
            </a:r>
            <a:endParaRPr lang="en-CA" sz="2900" dirty="0">
              <a:latin typeface="Calibri" panose="020F0502020204030204" pitchFamily="34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755" y="1635258"/>
            <a:ext cx="2676445" cy="3294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4000" y="1546789"/>
            <a:ext cx="53340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7A82AA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cs typeface="Arial"/>
              </a:rPr>
              <a:t>ESDC sends </a:t>
            </a:r>
            <a:r>
              <a:rPr lang="en-US" dirty="0">
                <a:cs typeface="Arial"/>
              </a:rPr>
              <a:t>30,000 to 80,000 letters on a quarterly basis, to inform newly eligible low-income families of their child’s eligibility for the CLB.</a:t>
            </a:r>
            <a:endParaRPr lang="en-US" sz="2000" dirty="0"/>
          </a:p>
          <a:p>
            <a:pPr marL="342900" indent="-342900">
              <a:spcAft>
                <a:spcPts val="1200"/>
              </a:spcAft>
              <a:buClr>
                <a:srgbClr val="7A82AA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cs typeface="Arial"/>
              </a:rPr>
              <a:t>In </a:t>
            </a:r>
            <a:r>
              <a:rPr lang="en-US" dirty="0">
                <a:cs typeface="Arial"/>
              </a:rPr>
              <a:t>2017-18, </a:t>
            </a:r>
            <a:r>
              <a:rPr lang="en-US" dirty="0" smtClean="0">
                <a:cs typeface="Arial"/>
              </a:rPr>
              <a:t>ESDC sent almost 675,000 </a:t>
            </a:r>
            <a:r>
              <a:rPr lang="en-US" dirty="0">
                <a:cs typeface="Arial"/>
              </a:rPr>
              <a:t>individuals letters to the </a:t>
            </a:r>
            <a:r>
              <a:rPr lang="en-US" dirty="0" smtClean="0">
                <a:cs typeface="Arial"/>
              </a:rPr>
              <a:t>PCGs of </a:t>
            </a:r>
            <a:r>
              <a:rPr lang="en-US" dirty="0">
                <a:cs typeface="Arial"/>
              </a:rPr>
              <a:t>CLB-eligible </a:t>
            </a:r>
            <a:r>
              <a:rPr lang="en-US" dirty="0" smtClean="0">
                <a:cs typeface="Arial"/>
              </a:rPr>
              <a:t>children informing them of their child’s eligibility</a:t>
            </a:r>
          </a:p>
          <a:p>
            <a:pPr marL="342900" indent="-342900">
              <a:spcAft>
                <a:spcPts val="1200"/>
              </a:spcAft>
              <a:buClr>
                <a:srgbClr val="7A82AA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cs typeface="Arial"/>
              </a:rPr>
              <a:t>Quarterly mailings to newly eligible children; </a:t>
            </a:r>
            <a:r>
              <a:rPr lang="en-US" dirty="0" err="1" smtClean="0">
                <a:cs typeface="Arial"/>
              </a:rPr>
              <a:t>adhoc</a:t>
            </a:r>
            <a:r>
              <a:rPr lang="en-US" dirty="0" smtClean="0">
                <a:cs typeface="Arial"/>
              </a:rPr>
              <a:t> collaborative mailings with CBOs; innovative, nudge mailings concepts.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487" y="4572000"/>
            <a:ext cx="1966269" cy="1520399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119" y="4440444"/>
            <a:ext cx="2306539" cy="17835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99847">
            <a:off x="495674" y="-306769"/>
            <a:ext cx="1187247" cy="20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3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lour Palette 4 - ESDC-Service Canad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olour Palette 4 - ESDC-Service Canad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Categories xmlns="1e050540-abf7-4cd0-9094-0488f67136b7">District</DocumentCategories>
    <PublishingExpirationDate xmlns="http://schemas.microsoft.com/sharepoint/v3" xsi:nil="true"/>
    <DocumentForm xmlns="1e050540-abf7-4cd0-9094-0488f67136b7">No</DocumentForm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 Categories" ma:contentTypeID="0x010100F2A1E1E4D320C749A22EC3F91FD053D60007AA55438F34F440BBA8C8491B661B2F" ma:contentTypeVersion="9" ma:contentTypeDescription="" ma:contentTypeScope="" ma:versionID="f293d66d2b3fc44ccd424269d550fcba">
  <xsd:schema xmlns:xsd="http://www.w3.org/2001/XMLSchema" xmlns:xs="http://www.w3.org/2001/XMLSchema" xmlns:p="http://schemas.microsoft.com/office/2006/metadata/properties" xmlns:ns1="http://schemas.microsoft.com/sharepoint/v3" xmlns:ns2="1e050540-abf7-4cd0-9094-0488f67136b7" targetNamespace="http://schemas.microsoft.com/office/2006/metadata/properties" ma:root="true" ma:fieldsID="827ddb165f4c77df083115519c946346" ns1:_="" ns2:_="">
    <xsd:import namespace="http://schemas.microsoft.com/sharepoint/v3"/>
    <xsd:import namespace="1e050540-abf7-4cd0-9094-0488f67136b7"/>
    <xsd:element name="properties">
      <xsd:complexType>
        <xsd:sequence>
          <xsd:element name="documentManagement">
            <xsd:complexType>
              <xsd:all>
                <xsd:element ref="ns2:DocumentCategories"/>
                <xsd:element ref="ns2:DocumentForm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" ma:hidden="true" ma:internalName="PublishingStartDate" ma:readOnly="false">
      <xsd:simpleType>
        <xsd:restriction base="dms:Unknown"/>
      </xsd:simpleType>
    </xsd:element>
    <xsd:element name="PublishingExpirationDate" ma:index="11" nillable="true" ma:displayName="Scheduling End Date" ma:description="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50540-abf7-4cd0-9094-0488f67136b7" elementFormDefault="qualified">
    <xsd:import namespace="http://schemas.microsoft.com/office/2006/documentManagement/types"/>
    <xsd:import namespace="http://schemas.microsoft.com/office/infopath/2007/PartnerControls"/>
    <xsd:element name="DocumentCategories" ma:index="8" ma:displayName="Document Categories" ma:format="Dropdown" ma:internalName="DocumentCategories" ma:readOnly="false">
      <xsd:simpleType>
        <xsd:restriction base="dms:Choice">
          <xsd:enumeration value="ABC Tips"/>
          <xsd:enumeration value="Agenda"/>
          <xsd:enumeration value="Alumni"/>
          <xsd:enumeration value="Announcements"/>
          <xsd:enumeration value="Annual Report"/>
          <xsd:enumeration value="Archived"/>
          <xsd:enumeration value="Assemblies"/>
          <xsd:enumeration value="Awards"/>
          <xsd:enumeration value="Bullying Information"/>
          <xsd:enumeration value="Cafeteria"/>
          <xsd:enumeration value="Calendar"/>
          <xsd:enumeration value="Class Supply Lists"/>
          <xsd:enumeration value="Clubs"/>
          <xsd:enumeration value="Community"/>
          <xsd:enumeration value="Covid Information"/>
          <xsd:enumeration value="Data &amp; Reports"/>
          <xsd:enumeration value="District"/>
          <xsd:enumeration value="Drama"/>
          <xsd:enumeration value="English"/>
          <xsd:enumeration value="Exams"/>
          <xsd:enumeration value="Fine Arts"/>
          <xsd:enumeration value="French"/>
          <xsd:enumeration value="Graduation"/>
          <xsd:enumeration value="Guidance-Course Selection"/>
          <xsd:enumeration value="Guidance-Information"/>
          <xsd:enumeration value="Guidance-Scholarships"/>
          <xsd:enumeration value="Handbook"/>
          <xsd:enumeration value="Health"/>
          <xsd:enumeration value="Home and School"/>
          <xsd:enumeration value="Homework"/>
          <xsd:enumeration value="Hot Lunch"/>
          <xsd:enumeration value="Humanities"/>
          <xsd:enumeration value="Literacy"/>
          <xsd:enumeration value="Math"/>
          <xsd:enumeration value="Memo"/>
          <xsd:enumeration value="Misc"/>
          <xsd:enumeration value="Newcomers"/>
          <xsd:enumeration value="Newsletter"/>
          <xsd:enumeration value="Parent Information"/>
          <xsd:enumeration value="Portal"/>
          <xsd:enumeration value="Potato Harvest"/>
          <xsd:enumeration value="Policy"/>
          <xsd:enumeration value="Post-Secondary"/>
          <xsd:enumeration value="PSSC"/>
          <xsd:enumeration value="Registration"/>
          <xsd:enumeration value="Resource"/>
          <xsd:enumeration value="Schedule"/>
          <xsd:enumeration value="School Connects Messages"/>
          <xsd:enumeration value="School Improvement Plan"/>
          <xsd:enumeration value="School Information"/>
          <xsd:enumeration value="School Merchandise"/>
          <xsd:enumeration value="School Messenger Message"/>
          <xsd:enumeration value="Science"/>
          <xsd:enumeration value="Sexual Health Services"/>
          <xsd:enumeration value="Special Project"/>
          <xsd:enumeration value="Sports"/>
          <xsd:enumeration value="Student-Information"/>
          <xsd:enumeration value="Summer School"/>
          <xsd:enumeration value="Yearbook"/>
          <xsd:enumeration value="Vocational"/>
          <xsd:enumeration value="Voicemail"/>
          <xsd:enumeration value="Volunteer"/>
          <xsd:enumeration value="Weather"/>
        </xsd:restriction>
      </xsd:simpleType>
    </xsd:element>
    <xsd:element name="DocumentForm" ma:index="9" nillable="true" ma:displayName="Document Form" ma:default="No" ma:description="Is this a form?" ma:format="Dropdown" ma:internalName="DocumentForm" ma:readOnly="false">
      <xsd:simpleType>
        <xsd:restriction base="dms:Choice">
          <xsd:enumeration value="No"/>
          <xsd:enumeration value="Y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E7B069-59A4-4C6D-919F-A06DA17BBA47}"/>
</file>

<file path=customXml/itemProps2.xml><?xml version="1.0" encoding="utf-8"?>
<ds:datastoreItem xmlns:ds="http://schemas.openxmlformats.org/officeDocument/2006/customXml" ds:itemID="{74B72955-A9F5-4DE5-93CE-5095DCACA56E}"/>
</file>

<file path=customXml/itemProps3.xml><?xml version="1.0" encoding="utf-8"?>
<ds:datastoreItem xmlns:ds="http://schemas.openxmlformats.org/officeDocument/2006/customXml" ds:itemID="{30F45FEA-18E2-4718-B2C6-46DADDE6652E}"/>
</file>

<file path=docProps/app.xml><?xml version="1.0" encoding="utf-8"?>
<Properties xmlns="http://schemas.openxmlformats.org/officeDocument/2006/extended-properties" xmlns:vt="http://schemas.openxmlformats.org/officeDocument/2006/docPropsVTypes">
  <Template>Department_ESDC_E.potm</Template>
  <TotalTime>10430</TotalTime>
  <Words>1570</Words>
  <Application>Microsoft Office PowerPoint</Application>
  <PresentationFormat>On-screen Show (4:3)</PresentationFormat>
  <Paragraphs>149</Paragraphs>
  <Slides>15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Colour Palette 4 - ESDC-Service Canada</vt:lpstr>
      <vt:lpstr>1_Colour Palette 4 - ESDC-Service Canada</vt:lpstr>
      <vt:lpstr>Acrobat Document</vt:lpstr>
      <vt:lpstr>PowerPoint Presentation</vt:lpstr>
      <vt:lpstr>Importance of Post-Secondary Education</vt:lpstr>
      <vt:lpstr>Benefits of Education Savings</vt:lpstr>
      <vt:lpstr>Registered Education Savings Plan (RESP)</vt:lpstr>
      <vt:lpstr>Canada Learning Bond</vt:lpstr>
      <vt:lpstr>Canada Education Savings Grant</vt:lpstr>
      <vt:lpstr>CESG and CLB Eligibility</vt:lpstr>
      <vt:lpstr>PowerPoint Presentation</vt:lpstr>
      <vt:lpstr>Mailings</vt:lpstr>
      <vt:lpstr>CLB Champions’ Network</vt:lpstr>
      <vt:lpstr>Education Savings Week </vt:lpstr>
      <vt:lpstr>Help Spread the Word</vt:lpstr>
      <vt:lpstr>Tools, Resources and Information Products</vt:lpstr>
      <vt:lpstr>Tools, Resources and Information Products</vt:lpstr>
      <vt:lpstr>PowerPoint Presentation</vt:lpstr>
    </vt:vector>
  </TitlesOfParts>
  <Company>ESDC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jennifer.barbato@hrsdc-rhdcc.gc.ca</dc:creator>
  <cp:lastModifiedBy>Tshunza, Jean-Félix</cp:lastModifiedBy>
  <cp:revision>805</cp:revision>
  <cp:lastPrinted>2018-04-06T18:21:41Z</cp:lastPrinted>
  <dcterms:created xsi:type="dcterms:W3CDTF">2015-12-30T14:36:46Z</dcterms:created>
  <dcterms:modified xsi:type="dcterms:W3CDTF">2018-04-10T18:35:55Z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0x010100F2A1E1E4D320C749A22EC3F91FD053D60007AA55438F34F440BBA8C8491B661B2F</vt:lpwstr>
  </property>
</Properties>
</file>